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4F4D1D80-2B57-4ED3-8990-C8C4D17B8BE1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ED92CB86-0DB9-4A70-B1CF-B23508471F6B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8E0560BF-7FC6-492C-BEDA-4AE81FE84D35}" type="datetime1">
              <a:rPr lang="ar-SA" smtClean="0"/>
              <a:t>13/03/46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"/>
              <a:t>انقر لتحرير أنماط النص الرئيسي</a:t>
            </a:r>
          </a:p>
          <a:p>
            <a:pPr lvl="1" rtl="1"/>
            <a:r>
              <a:rPr lang="ar"/>
              <a:t>المستوى الثاني</a:t>
            </a:r>
          </a:p>
          <a:p>
            <a:pPr lvl="2" rtl="1"/>
            <a:r>
              <a:rPr lang="ar"/>
              <a:t>المستوى الثالث</a:t>
            </a:r>
          </a:p>
          <a:p>
            <a:pPr lvl="3" rtl="1"/>
            <a:r>
              <a:rPr lang="ar"/>
              <a:t>المستوى الرابع</a:t>
            </a:r>
          </a:p>
          <a:p>
            <a:pPr lvl="4" rtl="1"/>
            <a:r>
              <a:rPr lang="ar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C2B151B-D7D1-48E5-8230-5AADBC794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6224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4490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544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2688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10D2C4-DC01-4219-AB38-85E4FBD245F5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235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152C-E21D-4501-8905-0F496B320EEF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0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5897-995A-48D4-BF2A-AA1DD25276D0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258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C38-0D29-4775-8209-318F38CD65D0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3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23641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C3A1E-4BEE-4AF9-884B-7BBB2F0B127B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0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37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8929" y="639097"/>
            <a:ext cx="6253317" cy="3686015"/>
          </a:xfrm>
        </p:spPr>
        <p:txBody>
          <a:bodyPr rtlCol="1">
            <a:normAutofit/>
          </a:bodyPr>
          <a:lstStyle/>
          <a:p>
            <a:pPr algn="r" rtl="1"/>
            <a:r>
              <a:rPr lang="ar-SA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التخطيط الاستراتيجي</a:t>
            </a:r>
            <a:endParaRPr lang="ar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الصورة 4" descr="صورة تحتوي على مبنى وشخص جالس على مقعد جانبي&#10;&#10;الوصف الذي تم إنشاؤه تلقائياً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CE4F074-0E70-D172-B473-F6B5DF61DEB5}"/>
              </a:ext>
            </a:extLst>
          </p:cNvPr>
          <p:cNvSpPr txBox="1"/>
          <p:nvPr/>
        </p:nvSpPr>
        <p:spPr>
          <a:xfrm>
            <a:off x="6397257" y="826787"/>
            <a:ext cx="57947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تعريف التخطيط الاستراتيجي..</a:t>
            </a:r>
          </a:p>
        </p:txBody>
      </p:sp>
      <p:sp>
        <p:nvSpPr>
          <p:cNvPr id="6" name="عنوان 4">
            <a:extLst>
              <a:ext uri="{FF2B5EF4-FFF2-40B4-BE49-F238E27FC236}">
                <a16:creationId xmlns:a16="http://schemas.microsoft.com/office/drawing/2014/main" id="{77C2EE95-08F1-06AB-32FB-453489B03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642" y="2269288"/>
            <a:ext cx="8361229" cy="2098226"/>
          </a:xfrm>
        </p:spPr>
        <p:txBody>
          <a:bodyPr>
            <a:normAutofit fontScale="90000"/>
          </a:bodyPr>
          <a:lstStyle/>
          <a:p>
            <a:pPr algn="r"/>
            <a:br>
              <a:rPr lang="ar-SA" sz="2800" dirty="0"/>
            </a:br>
            <a:br>
              <a:rPr lang="ar-SA" sz="2800" dirty="0"/>
            </a:br>
            <a:r>
              <a:rPr lang="ar-SA" sz="3600" dirty="0"/>
              <a:t>مفهوم التخطيط الاستراتيجي:  </a:t>
            </a:r>
            <a:br>
              <a:rPr lang="ar-SA" sz="3600" dirty="0"/>
            </a:br>
            <a:br>
              <a:rPr lang="ar-SA" sz="2800" dirty="0"/>
            </a:br>
            <a:br>
              <a:rPr lang="ar-SA" sz="2800" dirty="0"/>
            </a:br>
            <a:r>
              <a:rPr lang="ar-SA" sz="2800" dirty="0"/>
              <a:t>- عملية منهجية لتحديد الأهداف بعيدة المدى.</a:t>
            </a:r>
            <a:br>
              <a:rPr lang="ar-SA" sz="2800" dirty="0"/>
            </a:br>
            <a:r>
              <a:rPr lang="ar-SA" sz="2800" dirty="0"/>
              <a:t>- تحليل البيئة الداخلية والخارجية لتحقيق الأهداف.  </a:t>
            </a:r>
            <a:br>
              <a:rPr lang="ar-SA" sz="2800" dirty="0"/>
            </a:br>
            <a:r>
              <a:rPr lang="ar-SA" sz="2800" dirty="0"/>
              <a:t>- تحديد المسار الأنسب للوصول إلى الأهداف.</a:t>
            </a:r>
          </a:p>
        </p:txBody>
      </p:sp>
    </p:spTree>
    <p:extLst>
      <p:ext uri="{BB962C8B-B14F-4D97-AF65-F5344CB8AC3E}">
        <p14:creationId xmlns:p14="http://schemas.microsoft.com/office/powerpoint/2010/main" val="295181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DAF58D6-BFD0-77F6-C6B4-11C2215A978B}"/>
              </a:ext>
            </a:extLst>
          </p:cNvPr>
          <p:cNvSpPr txBox="1"/>
          <p:nvPr/>
        </p:nvSpPr>
        <p:spPr>
          <a:xfrm>
            <a:off x="6397257" y="826787"/>
            <a:ext cx="57947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فوائد التخطيط الاستراتيجي..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554DD6-BC61-3CEA-7C8E-F8CF2CE9021C}"/>
              </a:ext>
            </a:extLst>
          </p:cNvPr>
          <p:cNvSpPr txBox="1"/>
          <p:nvPr/>
        </p:nvSpPr>
        <p:spPr>
          <a:xfrm>
            <a:off x="4388589" y="2552665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SA" sz="2400" dirty="0"/>
              <a:t>توفير رؤية واضحة للمستقبل.  </a:t>
            </a:r>
          </a:p>
          <a:p>
            <a:pPr marL="285750" indent="-285750" algn="r" rtl="1">
              <a:buFontTx/>
              <a:buChar char="-"/>
            </a:pPr>
            <a:r>
              <a:rPr lang="ar-SA" sz="2400" dirty="0"/>
              <a:t>تعزيز القدرة على التكيف مع التغيرات. </a:t>
            </a:r>
          </a:p>
          <a:p>
            <a:pPr marL="285750" indent="-285750" algn="r" rtl="1">
              <a:buFontTx/>
              <a:buChar char="-"/>
            </a:pPr>
            <a:r>
              <a:rPr lang="ar-SA" sz="2400" dirty="0"/>
              <a:t>تحسين كفاءة استخدام الموارد. </a:t>
            </a:r>
          </a:p>
          <a:p>
            <a:pPr marL="285750" indent="-285750" algn="r" rtl="1">
              <a:buFontTx/>
              <a:buChar char="-"/>
            </a:pPr>
            <a:r>
              <a:rPr lang="ar-SA" sz="2400" dirty="0"/>
              <a:t> دعم اتخاذ القرارات المدروسة.</a:t>
            </a:r>
          </a:p>
        </p:txBody>
      </p:sp>
    </p:spTree>
    <p:extLst>
      <p:ext uri="{BB962C8B-B14F-4D97-AF65-F5344CB8AC3E}">
        <p14:creationId xmlns:p14="http://schemas.microsoft.com/office/powerpoint/2010/main" val="10600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72E8E5-26F8-344D-C57E-9772B09E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147" y="2298816"/>
            <a:ext cx="8361229" cy="2098226"/>
          </a:xfrm>
        </p:spPr>
        <p:txBody>
          <a:bodyPr/>
          <a:lstStyle/>
          <a:p>
            <a:pPr algn="r"/>
            <a:r>
              <a:rPr lang="ar-SA" sz="2500" dirty="0"/>
              <a:t>- نقص البيانات والمعلومات الدقيقة. </a:t>
            </a:r>
            <a:br>
              <a:rPr lang="ar-SA" sz="2500" dirty="0"/>
            </a:br>
            <a:r>
              <a:rPr lang="ar-SA" sz="2500" dirty="0"/>
              <a:t>- مقاومة التغيير.  </a:t>
            </a:r>
            <a:br>
              <a:rPr lang="ar-SA" sz="2500" dirty="0"/>
            </a:br>
            <a:r>
              <a:rPr lang="ar-SA" sz="2500" dirty="0"/>
              <a:t>- عدم وضوح الأهداف. </a:t>
            </a:r>
            <a:br>
              <a:rPr lang="ar-SA" sz="2500" dirty="0"/>
            </a:br>
            <a:r>
              <a:rPr lang="ar-SA" sz="2500" dirty="0"/>
              <a:t>- ضعف القيادة أو الالتزام من قبل الإدارة.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798194-C91B-DD7F-97DD-899D1CFD021E}"/>
              </a:ext>
            </a:extLst>
          </p:cNvPr>
          <p:cNvSpPr txBox="1"/>
          <p:nvPr/>
        </p:nvSpPr>
        <p:spPr>
          <a:xfrm>
            <a:off x="6397257" y="826787"/>
            <a:ext cx="57947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معوقات التخطيط الاستراتيجي</a:t>
            </a:r>
          </a:p>
        </p:txBody>
      </p:sp>
    </p:spTree>
    <p:extLst>
      <p:ext uri="{BB962C8B-B14F-4D97-AF65-F5344CB8AC3E}">
        <p14:creationId xmlns:p14="http://schemas.microsoft.com/office/powerpoint/2010/main" val="37275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1B0094-20DA-B981-86D8-D38CDE68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4B858F8-B3E3-D487-FB5B-721BF604D5CC}"/>
              </a:ext>
            </a:extLst>
          </p:cNvPr>
          <p:cNvSpPr txBox="1"/>
          <p:nvPr/>
        </p:nvSpPr>
        <p:spPr>
          <a:xfrm>
            <a:off x="4674783" y="614137"/>
            <a:ext cx="6850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عناصر النجاح في التخطيط الاستراتيجي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6638ED-61CC-D0D8-14E6-5BC030AB0C40}"/>
              </a:ext>
            </a:extLst>
          </p:cNvPr>
          <p:cNvSpPr txBox="1"/>
          <p:nvPr/>
        </p:nvSpPr>
        <p:spPr>
          <a:xfrm>
            <a:off x="3878226" y="2744051"/>
            <a:ext cx="60977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500" dirty="0"/>
              <a:t>- التزام الإدارة العليا. </a:t>
            </a:r>
          </a:p>
          <a:p>
            <a:pPr algn="r"/>
            <a:r>
              <a:rPr lang="ar-SA" sz="2500" dirty="0"/>
              <a:t> - وضوح الرؤية والأهداف. </a:t>
            </a:r>
          </a:p>
          <a:p>
            <a:pPr algn="r"/>
            <a:r>
              <a:rPr lang="ar-SA" sz="2500" dirty="0"/>
              <a:t> - قدرة المؤسسة على التكيف. </a:t>
            </a:r>
          </a:p>
          <a:p>
            <a:pPr algn="r"/>
            <a:r>
              <a:rPr lang="ar-SA" sz="2500" dirty="0"/>
              <a:t> - امتلاك الموارد اللازمة (المالية والبشرية).</a:t>
            </a:r>
          </a:p>
        </p:txBody>
      </p:sp>
    </p:spTree>
    <p:extLst>
      <p:ext uri="{BB962C8B-B14F-4D97-AF65-F5344CB8AC3E}">
        <p14:creationId xmlns:p14="http://schemas.microsoft.com/office/powerpoint/2010/main" val="351496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B58C34-08F3-1719-30CE-5840818B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660E-038F-4F93-BD3C-E796088698AA}" type="datetime1">
              <a:rPr lang="ar-SA" smtClean="0"/>
              <a:t>13/03/46</a:t>
            </a:fld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F32072A-78B3-329F-C1F9-EEB36CB4B14C}"/>
              </a:ext>
            </a:extLst>
          </p:cNvPr>
          <p:cNvSpPr txBox="1"/>
          <p:nvPr/>
        </p:nvSpPr>
        <p:spPr>
          <a:xfrm>
            <a:off x="4674783" y="614137"/>
            <a:ext cx="6850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أساليب ومراحل التخطيط الاستراتيجي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F80368-5E72-035A-FE45-EAA75243BDC9}"/>
              </a:ext>
            </a:extLst>
          </p:cNvPr>
          <p:cNvSpPr txBox="1"/>
          <p:nvPr/>
        </p:nvSpPr>
        <p:spPr>
          <a:xfrm>
            <a:off x="3051544" y="2392349"/>
            <a:ext cx="72221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dirty="0"/>
              <a:t>أساليب التخطيط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- تحليل </a:t>
            </a:r>
            <a:r>
              <a:rPr lang="en-US" dirty="0"/>
              <a:t>SWOT )</a:t>
            </a:r>
            <a:r>
              <a:rPr lang="ar-SA" dirty="0"/>
              <a:t>) نقاط القوة، الضعف، الفرص، التهديدات).  </a:t>
            </a:r>
          </a:p>
          <a:p>
            <a:pPr marL="285750" indent="-285750" algn="r" rtl="1">
              <a:buFontTx/>
              <a:buChar char="-"/>
            </a:pPr>
            <a:r>
              <a:rPr lang="ar-SA" dirty="0"/>
              <a:t>تحليل </a:t>
            </a:r>
            <a:r>
              <a:rPr lang="en-US" dirty="0"/>
              <a:t>(PEST )</a:t>
            </a:r>
            <a:r>
              <a:rPr lang="ar-SA" dirty="0"/>
              <a:t>السياسي، الاقتصادي، الاجتماعي، التكنولوجي</a:t>
            </a:r>
          </a:p>
          <a:p>
            <a:pPr algn="r" rtl="1"/>
            <a:endParaRPr lang="ar-SA" dirty="0"/>
          </a:p>
          <a:p>
            <a:pPr marL="285750" indent="-285750" algn="r" rtl="1">
              <a:buFontTx/>
              <a:buChar char="-"/>
            </a:pPr>
            <a:r>
              <a:rPr lang="ar-SA" dirty="0"/>
              <a:t>مراحل التخطيط: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1. التحليل البيئي.                       2. تحديد الرؤية والرسالة.  </a:t>
            </a:r>
          </a:p>
          <a:p>
            <a:pPr algn="r" rtl="1"/>
            <a:r>
              <a:rPr lang="ar-SA" dirty="0"/>
              <a:t>3. وضع الأهداف الاستراتيجية.         4. تصميم الاستراتيجيات.  </a:t>
            </a:r>
          </a:p>
          <a:p>
            <a:pPr algn="r" rtl="1"/>
            <a:r>
              <a:rPr lang="ar-SA" dirty="0"/>
              <a:t>5. تنفيذ الاستراتيجيات.                  6. تقييم الأداء.</a:t>
            </a:r>
          </a:p>
        </p:txBody>
      </p:sp>
    </p:spTree>
    <p:extLst>
      <p:ext uri="{BB962C8B-B14F-4D97-AF65-F5344CB8AC3E}">
        <p14:creationId xmlns:p14="http://schemas.microsoft.com/office/powerpoint/2010/main" val="368343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F32072A-78B3-329F-C1F9-EEB36CB4B14C}"/>
              </a:ext>
            </a:extLst>
          </p:cNvPr>
          <p:cNvSpPr txBox="1"/>
          <p:nvPr/>
        </p:nvSpPr>
        <p:spPr>
          <a:xfrm>
            <a:off x="4674783" y="614137"/>
            <a:ext cx="6850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إعداد البرامج والموازنات: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F80368-5E72-035A-FE45-EAA75243BDC9}"/>
              </a:ext>
            </a:extLst>
          </p:cNvPr>
          <p:cNvSpPr txBox="1"/>
          <p:nvPr/>
        </p:nvSpPr>
        <p:spPr>
          <a:xfrm>
            <a:off x="3136605" y="2700693"/>
            <a:ext cx="72221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500" dirty="0"/>
              <a:t>أهمية البرامج والموازنات: </a:t>
            </a:r>
          </a:p>
          <a:p>
            <a:pPr algn="r"/>
            <a:r>
              <a:rPr lang="ar-SA" sz="2500" dirty="0"/>
              <a:t> - تحويل الأهداف الاستراتيجية إلى خطط عملية. </a:t>
            </a:r>
          </a:p>
          <a:p>
            <a:pPr algn="r"/>
            <a:r>
              <a:rPr lang="ar-SA" sz="2500" dirty="0"/>
              <a:t> - تحديد الموارد المالية والبشرية المطلوبة. </a:t>
            </a:r>
          </a:p>
          <a:p>
            <a:pPr algn="r"/>
            <a:r>
              <a:rPr lang="ar-SA" sz="2500" dirty="0"/>
              <a:t> - تقييم الأداء مقابل الموازنة.</a:t>
            </a:r>
          </a:p>
        </p:txBody>
      </p:sp>
    </p:spTree>
    <p:extLst>
      <p:ext uri="{BB962C8B-B14F-4D97-AF65-F5344CB8AC3E}">
        <p14:creationId xmlns:p14="http://schemas.microsoft.com/office/powerpoint/2010/main" val="57233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F32072A-78B3-329F-C1F9-EEB36CB4B14C}"/>
              </a:ext>
            </a:extLst>
          </p:cNvPr>
          <p:cNvSpPr txBox="1"/>
          <p:nvPr/>
        </p:nvSpPr>
        <p:spPr>
          <a:xfrm>
            <a:off x="4674783" y="614137"/>
            <a:ext cx="6850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) تحديد عوامل النجاح الحرجة </a:t>
            </a:r>
            <a:r>
              <a:rPr lang="en-US" sz="3200" dirty="0"/>
              <a:t>CSFs)</a:t>
            </a:r>
            <a:endParaRPr lang="ar-SA" sz="3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F80368-5E72-035A-FE45-EAA75243BDC9}"/>
              </a:ext>
            </a:extLst>
          </p:cNvPr>
          <p:cNvSpPr txBox="1"/>
          <p:nvPr/>
        </p:nvSpPr>
        <p:spPr>
          <a:xfrm>
            <a:off x="3136605" y="2700693"/>
            <a:ext cx="722216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500" dirty="0"/>
              <a:t>ما هي عوامل النجاح الحرجة؟</a:t>
            </a:r>
          </a:p>
          <a:p>
            <a:pPr algn="r"/>
            <a:r>
              <a:rPr lang="ar-SA" sz="2500" dirty="0"/>
              <a:t> </a:t>
            </a:r>
          </a:p>
          <a:p>
            <a:pPr algn="r"/>
            <a:r>
              <a:rPr lang="ar-SA" sz="2500" dirty="0"/>
              <a:t> - مؤشرات حاسمة لتحقيق الأهداف.</a:t>
            </a:r>
          </a:p>
          <a:p>
            <a:pPr algn="r"/>
            <a:r>
              <a:rPr lang="ar-SA" sz="2500" dirty="0"/>
              <a:t> - تختلف حسب المجال والصناعة.  </a:t>
            </a:r>
          </a:p>
          <a:p>
            <a:pPr algn="r"/>
            <a:r>
              <a:rPr lang="ar-SA" sz="2500" dirty="0"/>
              <a:t> - تساعد في تركيز الجهود على الأنشطة الرئيسية.</a:t>
            </a:r>
          </a:p>
        </p:txBody>
      </p:sp>
    </p:spTree>
    <p:extLst>
      <p:ext uri="{BB962C8B-B14F-4D97-AF65-F5344CB8AC3E}">
        <p14:creationId xmlns:p14="http://schemas.microsoft.com/office/powerpoint/2010/main" val="23686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516FA62-D413-2F1F-263D-1C1904A267F9}"/>
              </a:ext>
            </a:extLst>
          </p:cNvPr>
          <p:cNvSpPr txBox="1"/>
          <p:nvPr/>
        </p:nvSpPr>
        <p:spPr>
          <a:xfrm>
            <a:off x="1648046" y="2998113"/>
            <a:ext cx="86442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500" dirty="0"/>
              <a:t>- أهمية التخطيط الاستراتيجي كأداة لضمان النجاح المؤسسي. الالتزام والتنفيذ الفعّال هما مفتاح تحقيق الأهداف</a:t>
            </a:r>
            <a:r>
              <a:rPr lang="en-US" sz="2500" dirty="0"/>
              <a:t>-</a:t>
            </a:r>
            <a:endParaRPr lang="ar-SA" sz="2500" dirty="0"/>
          </a:p>
        </p:txBody>
      </p:sp>
    </p:spTree>
    <p:extLst>
      <p:ext uri="{BB962C8B-B14F-4D97-AF65-F5344CB8AC3E}">
        <p14:creationId xmlns:p14="http://schemas.microsoft.com/office/powerpoint/2010/main" val="3913645088"/>
      </p:ext>
    </p:extLst>
  </p:cSld>
  <p:clrMapOvr>
    <a:masterClrMapping/>
  </p:clrMapOvr>
</p:sld>
</file>

<file path=ppt/theme/theme1.xml><?xml version="1.0" encoding="utf-8"?>
<a:theme xmlns:a="http://schemas.openxmlformats.org/drawingml/2006/main" name="قص">
  <a:themeElements>
    <a:clrScheme name="قص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قص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قص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TM10001105[[fn=قص]]</Template>
  <TotalTime>57</TotalTime>
  <Words>288</Words>
  <Application>Microsoft Office PowerPoint</Application>
  <PresentationFormat>شاشة عريضة</PresentationFormat>
  <Paragraphs>40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Calibri</vt:lpstr>
      <vt:lpstr>Franklin Gothic Book</vt:lpstr>
      <vt:lpstr>Tahoma</vt:lpstr>
      <vt:lpstr>قص</vt:lpstr>
      <vt:lpstr>التخطيط الاستراتيجي</vt:lpstr>
      <vt:lpstr>  مفهوم التخطيط الاستراتيجي:     - عملية منهجية لتحديد الأهداف بعيدة المدى. - تحليل البيئة الداخلية والخارجية لتحقيق الأهداف.   - تحديد المسار الأنسب للوصول إلى الأهداف.</vt:lpstr>
      <vt:lpstr>عرض تقديمي في PowerPoint</vt:lpstr>
      <vt:lpstr>- نقص البيانات والمعلومات الدقيقة.  - مقاومة التغيير.   - عدم وضوح الأهداف.  - ضعف القيادة أو الالتزام من قبل الإدارة.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jawaher alabkarem</dc:creator>
  <cp:lastModifiedBy>jawaher alabkarem</cp:lastModifiedBy>
  <cp:revision>4</cp:revision>
  <dcterms:created xsi:type="dcterms:W3CDTF">2024-09-16T13:51:26Z</dcterms:created>
  <dcterms:modified xsi:type="dcterms:W3CDTF">2024-09-16T14:52:19Z</dcterms:modified>
</cp:coreProperties>
</file>