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0" r:id="rId1"/>
  </p:sldMasterIdLst>
  <p:notesMasterIdLst>
    <p:notesMasterId r:id="rId16"/>
  </p:notesMasterIdLst>
  <p:handoutMasterIdLst>
    <p:handoutMasterId r:id="rId17"/>
  </p:handoutMasterIdLst>
  <p:sldIdLst>
    <p:sldId id="257" r:id="rId2"/>
    <p:sldId id="266" r:id="rId3"/>
    <p:sldId id="267" r:id="rId4"/>
    <p:sldId id="259" r:id="rId5"/>
    <p:sldId id="260" r:id="rId6"/>
    <p:sldId id="261" r:id="rId7"/>
    <p:sldId id="262" r:id="rId8"/>
    <p:sldId id="268" r:id="rId9"/>
    <p:sldId id="263" r:id="rId10"/>
    <p:sldId id="264" r:id="rId11"/>
    <p:sldId id="265"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17B761-53E6-4104-8902-1BBB4D9DB263}" v="3" dt="2024-10-02T10:00:00.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4" d="100"/>
          <a:sy n="64" d="100"/>
        </p:scale>
        <p:origin x="765" y="36"/>
      </p:cViewPr>
      <p:guideLst/>
    </p:cSldViewPr>
  </p:slideViewPr>
  <p:notesTextViewPr>
    <p:cViewPr>
      <p:scale>
        <a:sx n="1" d="1"/>
        <a:sy n="1" d="1"/>
      </p:scale>
      <p:origin x="0" y="0"/>
    </p:cViewPr>
  </p:notesTextViewPr>
  <p:notesViewPr>
    <p:cSldViewPr snapToGrid="0">
      <p:cViewPr varScale="1">
        <p:scale>
          <a:sx n="123" d="100"/>
          <a:sy n="123" d="100"/>
        </p:scale>
        <p:origin x="49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waher alabdulkarim" userId="74a121b78f1aa8a7" providerId="LiveId" clId="{F617B761-53E6-4104-8902-1BBB4D9DB263}"/>
    <pc:docChg chg="undo custSel addSld delSld modSld">
      <pc:chgData name="jawaher alabdulkarim" userId="74a121b78f1aa8a7" providerId="LiveId" clId="{F617B761-53E6-4104-8902-1BBB4D9DB263}" dt="2024-10-02T10:10:34.941" v="327" actId="2696"/>
      <pc:docMkLst>
        <pc:docMk/>
      </pc:docMkLst>
      <pc:sldChg chg="modSp mod">
        <pc:chgData name="jawaher alabdulkarim" userId="74a121b78f1aa8a7" providerId="LiveId" clId="{F617B761-53E6-4104-8902-1BBB4D9DB263}" dt="2024-10-02T09:51:52.719" v="30" actId="13901"/>
        <pc:sldMkLst>
          <pc:docMk/>
          <pc:sldMk cId="1060096226" sldId="259"/>
        </pc:sldMkLst>
        <pc:spChg chg="mod">
          <ac:chgData name="jawaher alabdulkarim" userId="74a121b78f1aa8a7" providerId="LiveId" clId="{F617B761-53E6-4104-8902-1BBB4D9DB263}" dt="2024-10-02T09:51:52.719" v="30" actId="13901"/>
          <ac:spMkLst>
            <pc:docMk/>
            <pc:sldMk cId="1060096226" sldId="259"/>
            <ac:spMk id="8" creationId="{A3554DD6-BC61-3CEA-7C8E-F8CF2CE9021C}"/>
          </ac:spMkLst>
        </pc:spChg>
      </pc:sldChg>
      <pc:sldChg chg="modSp mod">
        <pc:chgData name="jawaher alabdulkarim" userId="74a121b78f1aa8a7" providerId="LiveId" clId="{F617B761-53E6-4104-8902-1BBB4D9DB263}" dt="2024-10-02T09:53:10.906" v="35" actId="255"/>
        <pc:sldMkLst>
          <pc:docMk/>
          <pc:sldMk cId="3727590345" sldId="260"/>
        </pc:sldMkLst>
        <pc:spChg chg="mod">
          <ac:chgData name="jawaher alabdulkarim" userId="74a121b78f1aa8a7" providerId="LiveId" clId="{F617B761-53E6-4104-8902-1BBB4D9DB263}" dt="2024-10-02T09:53:10.906" v="35" actId="255"/>
          <ac:spMkLst>
            <pc:docMk/>
            <pc:sldMk cId="3727590345" sldId="260"/>
            <ac:spMk id="2" creationId="{2372E8E5-26F8-344D-C57E-9772B09EB244}"/>
          </ac:spMkLst>
        </pc:spChg>
      </pc:sldChg>
      <pc:sldChg chg="modSp mod">
        <pc:chgData name="jawaher alabdulkarim" userId="74a121b78f1aa8a7" providerId="LiveId" clId="{F617B761-53E6-4104-8902-1BBB4D9DB263}" dt="2024-10-02T09:54:52.727" v="45" actId="14100"/>
        <pc:sldMkLst>
          <pc:docMk/>
          <pc:sldMk cId="3514967383" sldId="261"/>
        </pc:sldMkLst>
        <pc:spChg chg="mod">
          <ac:chgData name="jawaher alabdulkarim" userId="74a121b78f1aa8a7" providerId="LiveId" clId="{F617B761-53E6-4104-8902-1BBB4D9DB263}" dt="2024-10-02T09:54:52.727" v="45" actId="14100"/>
          <ac:spMkLst>
            <pc:docMk/>
            <pc:sldMk cId="3514967383" sldId="261"/>
            <ac:spMk id="7" creationId="{1C6638ED-61CC-D0D8-14E6-5BC030AB0C40}"/>
          </ac:spMkLst>
        </pc:spChg>
      </pc:sldChg>
      <pc:sldChg chg="addSp delSp modSp mod">
        <pc:chgData name="jawaher alabdulkarim" userId="74a121b78f1aa8a7" providerId="LiveId" clId="{F617B761-53E6-4104-8902-1BBB4D9DB263}" dt="2024-10-02T10:00:08.015" v="88" actId="1076"/>
        <pc:sldMkLst>
          <pc:docMk/>
          <pc:sldMk cId="3683436840" sldId="262"/>
        </pc:sldMkLst>
        <pc:spChg chg="mod">
          <ac:chgData name="jawaher alabdulkarim" userId="74a121b78f1aa8a7" providerId="LiveId" clId="{F617B761-53E6-4104-8902-1BBB4D9DB263}" dt="2024-10-02T09:57:40.972" v="70" actId="20577"/>
          <ac:spMkLst>
            <pc:docMk/>
            <pc:sldMk cId="3683436840" sldId="262"/>
            <ac:spMk id="5" creationId="{FF32072A-78B3-329F-C1F9-EEB36CB4B14C}"/>
          </ac:spMkLst>
        </pc:spChg>
        <pc:spChg chg="mod">
          <ac:chgData name="jawaher alabdulkarim" userId="74a121b78f1aa8a7" providerId="LiveId" clId="{F617B761-53E6-4104-8902-1BBB4D9DB263}" dt="2024-10-02T09:59:26.793" v="83" actId="20577"/>
          <ac:spMkLst>
            <pc:docMk/>
            <pc:sldMk cId="3683436840" sldId="262"/>
            <ac:spMk id="7" creationId="{87F80368-5E72-035A-FE45-EAA75243BDC9}"/>
          </ac:spMkLst>
        </pc:spChg>
        <pc:picChg chg="add del mod">
          <ac:chgData name="jawaher alabdulkarim" userId="74a121b78f1aa8a7" providerId="LiveId" clId="{F617B761-53E6-4104-8902-1BBB4D9DB263}" dt="2024-10-02T09:58:58.034" v="75" actId="478"/>
          <ac:picMkLst>
            <pc:docMk/>
            <pc:sldMk cId="3683436840" sldId="262"/>
            <ac:picMk id="2" creationId="{67D7666B-D5C9-6723-0890-502BC3021751}"/>
          </ac:picMkLst>
        </pc:picChg>
        <pc:picChg chg="add del mod">
          <ac:chgData name="jawaher alabdulkarim" userId="74a121b78f1aa8a7" providerId="LiveId" clId="{F617B761-53E6-4104-8902-1BBB4D9DB263}" dt="2024-10-02T09:59:58.239" v="84" actId="478"/>
          <ac:picMkLst>
            <pc:docMk/>
            <pc:sldMk cId="3683436840" sldId="262"/>
            <ac:picMk id="3" creationId="{4BA7018A-5977-F709-BFCF-C9BCA2E19D4E}"/>
          </ac:picMkLst>
        </pc:picChg>
        <pc:picChg chg="add mod">
          <ac:chgData name="jawaher alabdulkarim" userId="74a121b78f1aa8a7" providerId="LiveId" clId="{F617B761-53E6-4104-8902-1BBB4D9DB263}" dt="2024-10-02T10:00:08.015" v="88" actId="1076"/>
          <ac:picMkLst>
            <pc:docMk/>
            <pc:sldMk cId="3683436840" sldId="262"/>
            <ac:picMk id="6" creationId="{25D77EAE-7D1D-D7A0-3220-051BB4D91EFE}"/>
          </ac:picMkLst>
        </pc:picChg>
      </pc:sldChg>
      <pc:sldChg chg="modSp mod">
        <pc:chgData name="jawaher alabdulkarim" userId="74a121b78f1aa8a7" providerId="LiveId" clId="{F617B761-53E6-4104-8902-1BBB4D9DB263}" dt="2024-10-02T10:01:45.989" v="100" actId="1036"/>
        <pc:sldMkLst>
          <pc:docMk/>
          <pc:sldMk cId="572335432" sldId="263"/>
        </pc:sldMkLst>
        <pc:spChg chg="mod">
          <ac:chgData name="jawaher alabdulkarim" userId="74a121b78f1aa8a7" providerId="LiveId" clId="{F617B761-53E6-4104-8902-1BBB4D9DB263}" dt="2024-10-02T10:01:45.989" v="100" actId="1036"/>
          <ac:spMkLst>
            <pc:docMk/>
            <pc:sldMk cId="572335432" sldId="263"/>
            <ac:spMk id="7" creationId="{87F80368-5E72-035A-FE45-EAA75243BDC9}"/>
          </ac:spMkLst>
        </pc:spChg>
      </pc:sldChg>
      <pc:sldChg chg="modSp mod">
        <pc:chgData name="jawaher alabdulkarim" userId="74a121b78f1aa8a7" providerId="LiveId" clId="{F617B761-53E6-4104-8902-1BBB4D9DB263}" dt="2024-10-02T10:02:21.014" v="104" actId="14100"/>
        <pc:sldMkLst>
          <pc:docMk/>
          <pc:sldMk cId="236863534" sldId="264"/>
        </pc:sldMkLst>
        <pc:spChg chg="mod">
          <ac:chgData name="jawaher alabdulkarim" userId="74a121b78f1aa8a7" providerId="LiveId" clId="{F617B761-53E6-4104-8902-1BBB4D9DB263}" dt="2024-10-02T10:02:21.014" v="104" actId="14100"/>
          <ac:spMkLst>
            <pc:docMk/>
            <pc:sldMk cId="236863534" sldId="264"/>
            <ac:spMk id="7" creationId="{87F80368-5E72-035A-FE45-EAA75243BDC9}"/>
          </ac:spMkLst>
        </pc:spChg>
      </pc:sldChg>
      <pc:sldChg chg="modSp mod">
        <pc:chgData name="jawaher alabdulkarim" userId="74a121b78f1aa8a7" providerId="LiveId" clId="{F617B761-53E6-4104-8902-1BBB4D9DB263}" dt="2024-10-02T09:50:12.560" v="17" actId="1076"/>
        <pc:sldMkLst>
          <pc:docMk/>
          <pc:sldMk cId="2951812759" sldId="266"/>
        </pc:sldMkLst>
        <pc:spChg chg="mod">
          <ac:chgData name="jawaher alabdulkarim" userId="74a121b78f1aa8a7" providerId="LiveId" clId="{F617B761-53E6-4104-8902-1BBB4D9DB263}" dt="2024-10-02T09:50:12.560" v="17" actId="1076"/>
          <ac:spMkLst>
            <pc:docMk/>
            <pc:sldMk cId="2951812759" sldId="266"/>
            <ac:spMk id="6" creationId="{77C2EE95-08F1-06AB-32FB-453489B0353B}"/>
          </ac:spMkLst>
        </pc:spChg>
      </pc:sldChg>
      <pc:sldChg chg="modSp add mod">
        <pc:chgData name="jawaher alabdulkarim" userId="74a121b78f1aa8a7" providerId="LiveId" clId="{F617B761-53E6-4104-8902-1BBB4D9DB263}" dt="2024-10-02T09:52:10.839" v="31" actId="255"/>
        <pc:sldMkLst>
          <pc:docMk/>
          <pc:sldMk cId="769679726" sldId="267"/>
        </pc:sldMkLst>
        <pc:spChg chg="mod">
          <ac:chgData name="jawaher alabdulkarim" userId="74a121b78f1aa8a7" providerId="LiveId" clId="{F617B761-53E6-4104-8902-1BBB4D9DB263}" dt="2024-10-02T09:50:32.604" v="19"/>
          <ac:spMkLst>
            <pc:docMk/>
            <pc:sldMk cId="769679726" sldId="267"/>
            <ac:spMk id="5" creationId="{1CE4F074-0E70-D172-B473-F6B5DF61DEB5}"/>
          </ac:spMkLst>
        </pc:spChg>
        <pc:spChg chg="mod">
          <ac:chgData name="jawaher alabdulkarim" userId="74a121b78f1aa8a7" providerId="LiveId" clId="{F617B761-53E6-4104-8902-1BBB4D9DB263}" dt="2024-10-02T09:52:10.839" v="31" actId="255"/>
          <ac:spMkLst>
            <pc:docMk/>
            <pc:sldMk cId="769679726" sldId="267"/>
            <ac:spMk id="6" creationId="{77C2EE95-08F1-06AB-32FB-453489B0353B}"/>
          </ac:spMkLst>
        </pc:spChg>
      </pc:sldChg>
      <pc:sldChg chg="modSp add mod">
        <pc:chgData name="jawaher alabdulkarim" userId="74a121b78f1aa8a7" providerId="LiveId" clId="{F617B761-53E6-4104-8902-1BBB4D9DB263}" dt="2024-10-02T09:57:24.354" v="66" actId="1076"/>
        <pc:sldMkLst>
          <pc:docMk/>
          <pc:sldMk cId="1762951778" sldId="268"/>
        </pc:sldMkLst>
        <pc:spChg chg="mod">
          <ac:chgData name="jawaher alabdulkarim" userId="74a121b78f1aa8a7" providerId="LiveId" clId="{F617B761-53E6-4104-8902-1BBB4D9DB263}" dt="2024-10-02T09:56:33.906" v="56" actId="1076"/>
          <ac:spMkLst>
            <pc:docMk/>
            <pc:sldMk cId="1762951778" sldId="268"/>
            <ac:spMk id="5" creationId="{FF32072A-78B3-329F-C1F9-EEB36CB4B14C}"/>
          </ac:spMkLst>
        </pc:spChg>
        <pc:spChg chg="mod">
          <ac:chgData name="jawaher alabdulkarim" userId="74a121b78f1aa8a7" providerId="LiveId" clId="{F617B761-53E6-4104-8902-1BBB4D9DB263}" dt="2024-10-02T09:57:24.354" v="66" actId="1076"/>
          <ac:spMkLst>
            <pc:docMk/>
            <pc:sldMk cId="1762951778" sldId="268"/>
            <ac:spMk id="7" creationId="{87F80368-5E72-035A-FE45-EAA75243BDC9}"/>
          </ac:spMkLst>
        </pc:spChg>
      </pc:sldChg>
      <pc:sldChg chg="addSp delSp modSp add mod">
        <pc:chgData name="jawaher alabdulkarim" userId="74a121b78f1aa8a7" providerId="LiveId" clId="{F617B761-53E6-4104-8902-1BBB4D9DB263}" dt="2024-10-02T10:06:16.457" v="234" actId="1076"/>
        <pc:sldMkLst>
          <pc:docMk/>
          <pc:sldMk cId="4016410683" sldId="269"/>
        </pc:sldMkLst>
        <pc:spChg chg="mod">
          <ac:chgData name="jawaher alabdulkarim" userId="74a121b78f1aa8a7" providerId="LiveId" clId="{F617B761-53E6-4104-8902-1BBB4D9DB263}" dt="2024-10-02T10:03:22.007" v="155" actId="255"/>
          <ac:spMkLst>
            <pc:docMk/>
            <pc:sldMk cId="4016410683" sldId="269"/>
            <ac:spMk id="3" creationId="{0516FA62-D413-2F1F-263D-1C1904A267F9}"/>
          </ac:spMkLst>
        </pc:spChg>
        <pc:spChg chg="add del">
          <ac:chgData name="jawaher alabdulkarim" userId="74a121b78f1aa8a7" providerId="LiveId" clId="{F617B761-53E6-4104-8902-1BBB4D9DB263}" dt="2024-10-02T10:03:57.008" v="157" actId="22"/>
          <ac:spMkLst>
            <pc:docMk/>
            <pc:sldMk cId="4016410683" sldId="269"/>
            <ac:spMk id="4" creationId="{F52BFBAA-CE47-1EA3-F1C0-213FABAAD9EF}"/>
          </ac:spMkLst>
        </pc:spChg>
        <pc:spChg chg="add del">
          <ac:chgData name="jawaher alabdulkarim" userId="74a121b78f1aa8a7" providerId="LiveId" clId="{F617B761-53E6-4104-8902-1BBB4D9DB263}" dt="2024-10-02T10:04:02.173" v="159" actId="22"/>
          <ac:spMkLst>
            <pc:docMk/>
            <pc:sldMk cId="4016410683" sldId="269"/>
            <ac:spMk id="6" creationId="{26254319-979C-DFDF-9D4B-BFCCD0D199C2}"/>
          </ac:spMkLst>
        </pc:spChg>
        <pc:spChg chg="add mod">
          <ac:chgData name="jawaher alabdulkarim" userId="74a121b78f1aa8a7" providerId="LiveId" clId="{F617B761-53E6-4104-8902-1BBB4D9DB263}" dt="2024-10-02T10:06:16.457" v="234" actId="1076"/>
          <ac:spMkLst>
            <pc:docMk/>
            <pc:sldMk cId="4016410683" sldId="269"/>
            <ac:spMk id="8" creationId="{3E9C0190-2DCB-CF1D-AE61-C9F20C2D4E98}"/>
          </ac:spMkLst>
        </pc:spChg>
      </pc:sldChg>
      <pc:sldChg chg="modSp add mod">
        <pc:chgData name="jawaher alabdulkarim" userId="74a121b78f1aa8a7" providerId="LiveId" clId="{F617B761-53E6-4104-8902-1BBB4D9DB263}" dt="2024-10-02T10:07:34.735" v="245" actId="20577"/>
        <pc:sldMkLst>
          <pc:docMk/>
          <pc:sldMk cId="308472873" sldId="270"/>
        </pc:sldMkLst>
        <pc:spChg chg="mod">
          <ac:chgData name="jawaher alabdulkarim" userId="74a121b78f1aa8a7" providerId="LiveId" clId="{F617B761-53E6-4104-8902-1BBB4D9DB263}" dt="2024-10-02T10:07:34.735" v="245" actId="20577"/>
          <ac:spMkLst>
            <pc:docMk/>
            <pc:sldMk cId="308472873" sldId="270"/>
            <ac:spMk id="8" creationId="{3E9C0190-2DCB-CF1D-AE61-C9F20C2D4E98}"/>
          </ac:spMkLst>
        </pc:spChg>
      </pc:sldChg>
      <pc:sldChg chg="modSp add mod">
        <pc:chgData name="jawaher alabdulkarim" userId="74a121b78f1aa8a7" providerId="LiveId" clId="{F617B761-53E6-4104-8902-1BBB4D9DB263}" dt="2024-10-02T10:08:54.267" v="261" actId="20577"/>
        <pc:sldMkLst>
          <pc:docMk/>
          <pc:sldMk cId="2006919638" sldId="271"/>
        </pc:sldMkLst>
        <pc:spChg chg="mod">
          <ac:chgData name="jawaher alabdulkarim" userId="74a121b78f1aa8a7" providerId="LiveId" clId="{F617B761-53E6-4104-8902-1BBB4D9DB263}" dt="2024-10-02T10:08:54.267" v="261" actId="20577"/>
          <ac:spMkLst>
            <pc:docMk/>
            <pc:sldMk cId="2006919638" sldId="271"/>
            <ac:spMk id="8" creationId="{3E9C0190-2DCB-CF1D-AE61-C9F20C2D4E98}"/>
          </ac:spMkLst>
        </pc:spChg>
      </pc:sldChg>
      <pc:sldChg chg="modSp add del mod">
        <pc:chgData name="jawaher alabdulkarim" userId="74a121b78f1aa8a7" providerId="LiveId" clId="{F617B761-53E6-4104-8902-1BBB4D9DB263}" dt="2024-10-02T10:10:34.941" v="327" actId="2696"/>
        <pc:sldMkLst>
          <pc:docMk/>
          <pc:sldMk cId="3252717874" sldId="272"/>
        </pc:sldMkLst>
        <pc:spChg chg="mod">
          <ac:chgData name="jawaher alabdulkarim" userId="74a121b78f1aa8a7" providerId="LiveId" clId="{F617B761-53E6-4104-8902-1BBB4D9DB263}" dt="2024-10-02T10:10:25.889" v="326" actId="20577"/>
          <ac:spMkLst>
            <pc:docMk/>
            <pc:sldMk cId="3252717874" sldId="272"/>
            <ac:spMk id="8" creationId="{3E9C0190-2DCB-CF1D-AE61-C9F20C2D4E9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en-US"/>
          </a:p>
        </p:txBody>
      </p:sp>
      <p:sp>
        <p:nvSpPr>
          <p:cNvPr id="3" name="عنصر نائب للتاريخ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4F4D1D80-2B57-4ED3-8990-C8C4D17B8BE1}" type="datetime1">
              <a:rPr lang="ar-SA" smtClean="0"/>
              <a:t>29/03/46</a:t>
            </a:fld>
            <a:endParaRPr lang="en-US" dirty="0"/>
          </a:p>
        </p:txBody>
      </p:sp>
      <p:sp>
        <p:nvSpPr>
          <p:cNvPr id="4" name="عنصر نائب لتذييل الصفحة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en-US"/>
          </a:p>
        </p:txBody>
      </p:sp>
      <p:sp>
        <p:nvSpPr>
          <p:cNvPr id="5" name="عنصر نائب لرقم الشريحة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ED92CB86-0DB9-4A70-B1CF-B23508471F6B}" type="slidenum">
              <a:rPr lang="en-US" smtClean="0"/>
              <a:pPr algn="l" rtl="1"/>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rtl="1"/>
            <a:endParaRPr lang="en-US"/>
          </a:p>
        </p:txBody>
      </p:sp>
      <p:sp>
        <p:nvSpPr>
          <p:cNvPr id="3" name="عنصر نائب للتاريخ 2"/>
          <p:cNvSpPr>
            <a:spLocks noGrp="1"/>
          </p:cNvSpPr>
          <p:nvPr>
            <p:ph type="dt" idx="1"/>
          </p:nvPr>
        </p:nvSpPr>
        <p:spPr>
          <a:xfrm flipH="1">
            <a:off x="1587" y="0"/>
            <a:ext cx="2971800" cy="458788"/>
          </a:xfrm>
          <a:prstGeom prst="rect">
            <a:avLst/>
          </a:prstGeom>
        </p:spPr>
        <p:txBody>
          <a:bodyPr vert="horz" lIns="91440" tIns="45720" rIns="91440" bIns="45720" rtlCol="1"/>
          <a:lstStyle>
            <a:lvl1pPr algn="r" rtl="1">
              <a:defRPr sz="1200"/>
            </a:lvl1pPr>
          </a:lstStyle>
          <a:p>
            <a:pPr rtl="1"/>
            <a:fld id="{8E0560BF-7FC6-492C-BEDA-4AE81FE84D35}" type="datetime1">
              <a:rPr lang="ar-SA" smtClean="0"/>
              <a:t>29/03/46</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a:p>
        </p:txBody>
      </p:sp>
      <p:sp>
        <p:nvSpPr>
          <p:cNvPr id="5" name="عنصر نائب للملاحظا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ar"/>
              <a:t>انقر لتحرير أنماط النص الرئيسي</a:t>
            </a:r>
          </a:p>
          <a:p>
            <a:pPr lvl="1" rtl="1"/>
            <a:r>
              <a:rPr lang="ar"/>
              <a:t>المستوى الثاني</a:t>
            </a:r>
          </a:p>
          <a:p>
            <a:pPr lvl="2" rtl="1"/>
            <a:r>
              <a:rPr lang="ar"/>
              <a:t>المستوى الثالث</a:t>
            </a:r>
          </a:p>
          <a:p>
            <a:pPr lvl="3" rtl="1"/>
            <a:r>
              <a:rPr lang="ar"/>
              <a:t>المستوى الرابع</a:t>
            </a:r>
          </a:p>
          <a:p>
            <a:pPr lvl="4" rtl="1"/>
            <a:r>
              <a:rPr lang="ar"/>
              <a:t>المستوى الخامس</a:t>
            </a:r>
          </a:p>
        </p:txBody>
      </p:sp>
      <p:sp>
        <p:nvSpPr>
          <p:cNvPr id="6" name="عنصر نائب للتذييل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rtl="1"/>
            <a:endParaRPr lang="en-US"/>
          </a:p>
        </p:txBody>
      </p:sp>
      <p:sp>
        <p:nvSpPr>
          <p:cNvPr id="7" name="عنصر نائب لرقم الشريحة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vl1pPr>
          </a:lstStyle>
          <a:p>
            <a:pPr rtl="1"/>
            <a:fld id="{9C2B151B-D7D1-48E5-8230-5AADBC794F88}" type="slidenum">
              <a:rPr lang="en-US" smtClean="0"/>
              <a:pPr/>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15B660E-038F-4F93-BD3C-E796088698AA}" type="datetime1">
              <a:rPr lang="ar-SA" smtClean="0"/>
              <a:t>29/03/46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A98EE3D-8CD1-4C3F-BD1C-C98C9596463C}"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62245884"/>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15B660E-038F-4F93-BD3C-E796088698AA}" type="datetime1">
              <a:rPr lang="ar-SA" smtClean="0"/>
              <a:t>29/03/46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77944904"/>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15B660E-038F-4F93-BD3C-E796088698AA}" type="datetime1">
              <a:rPr lang="ar-SA" smtClean="0"/>
              <a:t>29/03/46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3952544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15B660E-038F-4F93-BD3C-E796088698AA}" type="datetime1">
              <a:rPr lang="ar-SA" smtClean="0"/>
              <a:t>29/03/46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6922688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C10D2C4-DC01-4219-AB38-85E4FBD245F5}" type="datetime1">
              <a:rPr lang="ar-SA" smtClean="0"/>
              <a:t>29/03/46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A98EE3D-8CD1-4C3F-BD1C-C98C9596463C}"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623514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337152C-E21D-4501-8905-0F496B320EEF}" type="datetime1">
              <a:rPr lang="ar-SA" smtClean="0"/>
              <a:t>29/03/46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7080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8205897-995A-48D4-BF2A-AA1DD25276D0}" type="datetime1">
              <a:rPr lang="ar-SA" smtClean="0"/>
              <a:t>29/03/46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2592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15B660E-038F-4F93-BD3C-E796088698AA}" type="datetime1">
              <a:rPr lang="ar-SA" smtClean="0"/>
              <a:t>29/03/46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44342584"/>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9BC38-0D29-4775-8209-318F38CD65D0}" type="datetime1">
              <a:rPr lang="ar-SA" smtClean="0"/>
              <a:t>29/03/46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6033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15B660E-038F-4F93-BD3C-E796088698AA}" type="datetime1">
              <a:rPr lang="ar-SA" smtClean="0"/>
              <a:t>29/03/46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323641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91C3A1E-4BEE-4AF9-884B-7BBB2F0B127B}" type="datetime1">
              <a:rPr lang="ar-SA" smtClean="0"/>
              <a:t>29/03/46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203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15B660E-038F-4F93-BD3C-E796088698AA}" type="datetime1">
              <a:rPr lang="ar-SA" smtClean="0"/>
              <a:t>29/03/46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A98EE3D-8CD1-4C3F-BD1C-C98C9596463C}"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374057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78FD68DA-43BA-4508-8DE2-BA9BB7B2FA5B}"/>
              </a:ext>
            </a:extLst>
          </p:cNvPr>
          <p:cNvSpPr>
            <a:spLocks noGrp="1"/>
          </p:cNvSpPr>
          <p:nvPr>
            <p:ph type="ctrTitle"/>
          </p:nvPr>
        </p:nvSpPr>
        <p:spPr>
          <a:xfrm flipH="1">
            <a:off x="648929" y="639097"/>
            <a:ext cx="6253317" cy="3686015"/>
          </a:xfrm>
        </p:spPr>
        <p:txBody>
          <a:bodyPr rtlCol="1">
            <a:normAutofit/>
          </a:bodyPr>
          <a:lstStyle/>
          <a:p>
            <a:pPr algn="r" rtl="1"/>
            <a:r>
              <a:rPr lang="ar-SA" sz="8000" dirty="0">
                <a:latin typeface="Tahoma" panose="020B0604030504040204" pitchFamily="34" charset="0"/>
                <a:ea typeface="Tahoma" panose="020B0604030504040204" pitchFamily="34" charset="0"/>
                <a:cs typeface="Tahoma" panose="020B0604030504040204" pitchFamily="34" charset="0"/>
              </a:rPr>
              <a:t>التخطيط الاستراتيجي</a:t>
            </a:r>
            <a:endParaRPr lang="ar" sz="8000" dirty="0">
              <a:latin typeface="Tahoma" panose="020B0604030504040204" pitchFamily="34" charset="0"/>
              <a:ea typeface="Tahoma" panose="020B0604030504040204" pitchFamily="34" charset="0"/>
              <a:cs typeface="Tahoma" panose="020B0604030504040204" pitchFamily="34" charset="0"/>
            </a:endParaRPr>
          </a:p>
        </p:txBody>
      </p:sp>
      <p:pic>
        <p:nvPicPr>
          <p:cNvPr id="5" name="الصورة 4" descr="صورة تحتوي على مبنى وشخص جالس على مقعد جانبي&#10;&#10;الوصف الذي تم إنشاؤه تلقائياً">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7556686" y="1"/>
            <a:ext cx="4635315"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FF32072A-78B3-329F-C1F9-EEB36CB4B14C}"/>
              </a:ext>
            </a:extLst>
          </p:cNvPr>
          <p:cNvSpPr txBox="1"/>
          <p:nvPr/>
        </p:nvSpPr>
        <p:spPr>
          <a:xfrm>
            <a:off x="4674783" y="614137"/>
            <a:ext cx="6850910" cy="584775"/>
          </a:xfrm>
          <a:prstGeom prst="rect">
            <a:avLst/>
          </a:prstGeom>
          <a:noFill/>
        </p:spPr>
        <p:txBody>
          <a:bodyPr wrap="square" rtlCol="1">
            <a:spAutoFit/>
          </a:bodyPr>
          <a:lstStyle/>
          <a:p>
            <a:pPr algn="r"/>
            <a:r>
              <a:rPr lang="ar-SA" sz="3200" dirty="0"/>
              <a:t>) تحديد عوامل النجاح الحرجة </a:t>
            </a:r>
            <a:r>
              <a:rPr lang="en-US" sz="3200" dirty="0"/>
              <a:t>CSFs)</a:t>
            </a:r>
            <a:endParaRPr lang="ar-SA" sz="3200" dirty="0"/>
          </a:p>
        </p:txBody>
      </p:sp>
      <p:sp>
        <p:nvSpPr>
          <p:cNvPr id="7" name="مربع نص 6">
            <a:extLst>
              <a:ext uri="{FF2B5EF4-FFF2-40B4-BE49-F238E27FC236}">
                <a16:creationId xmlns:a16="http://schemas.microsoft.com/office/drawing/2014/main" id="{87F80368-5E72-035A-FE45-EAA75243BDC9}"/>
              </a:ext>
            </a:extLst>
          </p:cNvPr>
          <p:cNvSpPr txBox="1"/>
          <p:nvPr/>
        </p:nvSpPr>
        <p:spPr>
          <a:xfrm>
            <a:off x="1536493" y="2250988"/>
            <a:ext cx="8861968" cy="2400657"/>
          </a:xfrm>
          <a:prstGeom prst="rect">
            <a:avLst/>
          </a:prstGeom>
          <a:noFill/>
        </p:spPr>
        <p:txBody>
          <a:bodyPr wrap="square">
            <a:spAutoFit/>
          </a:bodyPr>
          <a:lstStyle/>
          <a:p>
            <a:pPr algn="r"/>
            <a:endParaRPr lang="ar-SA" sz="2500" dirty="0"/>
          </a:p>
          <a:p>
            <a:pPr algn="r"/>
            <a:r>
              <a:rPr lang="ar-SA" sz="2500" dirty="0"/>
              <a:t>عوامل النجاح الحرجة هي تلك العوامل التي يجب أن تركز عليها المؤسسة لضمان تحقيق أهدافها الاستراتيجية. هذه العوامل تختلف من صناعة إلى أخرى، ولكنها تشكل العناصر الرئيسية التي تساهم في تحقيق النجاح. من خلال التركيز على هذه العوامل، يمكن للمؤسسة توجيه مواردها نحو الأنشطة الأكثر أهمية</a:t>
            </a:r>
          </a:p>
        </p:txBody>
      </p:sp>
    </p:spTree>
    <p:extLst>
      <p:ext uri="{BB962C8B-B14F-4D97-AF65-F5344CB8AC3E}">
        <p14:creationId xmlns:p14="http://schemas.microsoft.com/office/powerpoint/2010/main" val="23686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516FA62-D413-2F1F-263D-1C1904A267F9}"/>
              </a:ext>
            </a:extLst>
          </p:cNvPr>
          <p:cNvSpPr txBox="1"/>
          <p:nvPr/>
        </p:nvSpPr>
        <p:spPr>
          <a:xfrm>
            <a:off x="1648046" y="2998113"/>
            <a:ext cx="8644270" cy="861774"/>
          </a:xfrm>
          <a:prstGeom prst="rect">
            <a:avLst/>
          </a:prstGeom>
          <a:noFill/>
        </p:spPr>
        <p:txBody>
          <a:bodyPr wrap="square">
            <a:spAutoFit/>
          </a:bodyPr>
          <a:lstStyle/>
          <a:p>
            <a:pPr algn="ctr"/>
            <a:r>
              <a:rPr lang="ar-SA" sz="2500" dirty="0"/>
              <a:t>- أهمية التخطيط الاستراتيجي كأداة لضمان النجاح المؤسسي. الالتزام والتنفيذ الفعّال هما مفتاح تحقيق الأهداف</a:t>
            </a:r>
            <a:r>
              <a:rPr lang="en-US" sz="2500" dirty="0"/>
              <a:t>-</a:t>
            </a:r>
            <a:endParaRPr lang="ar-SA" sz="2500" dirty="0"/>
          </a:p>
        </p:txBody>
      </p:sp>
    </p:spTree>
    <p:extLst>
      <p:ext uri="{BB962C8B-B14F-4D97-AF65-F5344CB8AC3E}">
        <p14:creationId xmlns:p14="http://schemas.microsoft.com/office/powerpoint/2010/main" val="391364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516FA62-D413-2F1F-263D-1C1904A267F9}"/>
              </a:ext>
            </a:extLst>
          </p:cNvPr>
          <p:cNvSpPr txBox="1"/>
          <p:nvPr/>
        </p:nvSpPr>
        <p:spPr>
          <a:xfrm>
            <a:off x="4998347" y="710916"/>
            <a:ext cx="8644270" cy="523220"/>
          </a:xfrm>
          <a:prstGeom prst="rect">
            <a:avLst/>
          </a:prstGeom>
          <a:noFill/>
        </p:spPr>
        <p:txBody>
          <a:bodyPr wrap="square">
            <a:spAutoFit/>
          </a:bodyPr>
          <a:lstStyle/>
          <a:p>
            <a:pPr algn="ctr"/>
            <a:r>
              <a:rPr lang="ar-SA" sz="2800" dirty="0"/>
              <a:t>تطبيقات عملية</a:t>
            </a:r>
          </a:p>
        </p:txBody>
      </p:sp>
      <p:sp>
        <p:nvSpPr>
          <p:cNvPr id="8" name="مربع نص 7">
            <a:extLst>
              <a:ext uri="{FF2B5EF4-FFF2-40B4-BE49-F238E27FC236}">
                <a16:creationId xmlns:a16="http://schemas.microsoft.com/office/drawing/2014/main" id="{3E9C0190-2DCB-CF1D-AE61-C9F20C2D4E98}"/>
              </a:ext>
            </a:extLst>
          </p:cNvPr>
          <p:cNvSpPr txBox="1"/>
          <p:nvPr/>
        </p:nvSpPr>
        <p:spPr>
          <a:xfrm>
            <a:off x="1923796" y="2398027"/>
            <a:ext cx="8644270" cy="1754326"/>
          </a:xfrm>
          <a:prstGeom prst="rect">
            <a:avLst/>
          </a:prstGeom>
          <a:noFill/>
        </p:spPr>
        <p:txBody>
          <a:bodyPr wrap="square">
            <a:spAutoFit/>
          </a:bodyPr>
          <a:lstStyle/>
          <a:p>
            <a:pPr algn="r"/>
            <a:endParaRPr lang="ar-SA" b="1" dirty="0"/>
          </a:p>
          <a:p>
            <a:pPr algn="r" rtl="1">
              <a:buFont typeface="+mj-lt"/>
              <a:buAutoNum type="arabicPeriod"/>
            </a:pPr>
            <a:r>
              <a:rPr lang="ar-SA" b="1" dirty="0"/>
              <a:t>تمرين تحليل</a:t>
            </a:r>
            <a:r>
              <a:rPr lang="en-US" b="1" dirty="0"/>
              <a:t>SWOT </a:t>
            </a:r>
            <a:r>
              <a:rPr lang="ar-SA" b="1" dirty="0"/>
              <a:t>للمشاركين</a:t>
            </a:r>
            <a:r>
              <a:rPr lang="ar-SA" dirty="0"/>
              <a:t>:</a:t>
            </a:r>
          </a:p>
          <a:p>
            <a:pPr algn="r" rtl="1">
              <a:buFont typeface="+mj-lt"/>
              <a:buAutoNum type="arabicPeriod"/>
            </a:pPr>
            <a:endParaRPr lang="ar-SA" dirty="0"/>
          </a:p>
          <a:p>
            <a:pPr lvl="1" algn="r" rtl="1"/>
            <a:r>
              <a:rPr lang="ar-SA" dirty="0"/>
              <a:t>ضمن المجموعة قم بإجراء تحليل </a:t>
            </a:r>
            <a:r>
              <a:rPr lang="en-US" dirty="0"/>
              <a:t>SWOT  </a:t>
            </a:r>
            <a:r>
              <a:rPr lang="ar-SA" dirty="0"/>
              <a:t>  </a:t>
            </a:r>
          </a:p>
          <a:p>
            <a:pPr lvl="1" algn="r" rtl="1"/>
            <a:endParaRPr lang="ar-SA" dirty="0"/>
          </a:p>
          <a:p>
            <a:pPr lvl="1" algn="r" rtl="1"/>
            <a:r>
              <a:rPr lang="ar-SA" dirty="0"/>
              <a:t>هذا التمرين سوف يساعدك على فهم الفكرة وتطبيقها شخصيًا.</a:t>
            </a:r>
          </a:p>
        </p:txBody>
      </p:sp>
    </p:spTree>
    <p:extLst>
      <p:ext uri="{BB962C8B-B14F-4D97-AF65-F5344CB8AC3E}">
        <p14:creationId xmlns:p14="http://schemas.microsoft.com/office/powerpoint/2010/main" val="401641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516FA62-D413-2F1F-263D-1C1904A267F9}"/>
              </a:ext>
            </a:extLst>
          </p:cNvPr>
          <p:cNvSpPr txBox="1"/>
          <p:nvPr/>
        </p:nvSpPr>
        <p:spPr>
          <a:xfrm>
            <a:off x="4998347" y="710916"/>
            <a:ext cx="8644270" cy="523220"/>
          </a:xfrm>
          <a:prstGeom prst="rect">
            <a:avLst/>
          </a:prstGeom>
          <a:noFill/>
        </p:spPr>
        <p:txBody>
          <a:bodyPr wrap="square">
            <a:spAutoFit/>
          </a:bodyPr>
          <a:lstStyle/>
          <a:p>
            <a:pPr algn="ctr"/>
            <a:r>
              <a:rPr lang="ar-SA" sz="2800" dirty="0"/>
              <a:t>تطبيقات عملية</a:t>
            </a:r>
          </a:p>
        </p:txBody>
      </p:sp>
      <p:sp>
        <p:nvSpPr>
          <p:cNvPr id="8" name="مربع نص 7">
            <a:extLst>
              <a:ext uri="{FF2B5EF4-FFF2-40B4-BE49-F238E27FC236}">
                <a16:creationId xmlns:a16="http://schemas.microsoft.com/office/drawing/2014/main" id="{3E9C0190-2DCB-CF1D-AE61-C9F20C2D4E98}"/>
              </a:ext>
            </a:extLst>
          </p:cNvPr>
          <p:cNvSpPr txBox="1"/>
          <p:nvPr/>
        </p:nvSpPr>
        <p:spPr>
          <a:xfrm>
            <a:off x="1923796" y="2398027"/>
            <a:ext cx="8644270" cy="2031325"/>
          </a:xfrm>
          <a:prstGeom prst="rect">
            <a:avLst/>
          </a:prstGeom>
          <a:noFill/>
        </p:spPr>
        <p:txBody>
          <a:bodyPr wrap="square">
            <a:spAutoFit/>
          </a:bodyPr>
          <a:lstStyle/>
          <a:p>
            <a:pPr algn="r"/>
            <a:r>
              <a:rPr lang="ar-SA" b="1" dirty="0"/>
              <a:t>2- لعبة السيناريوهات المستقبلية:</a:t>
            </a:r>
          </a:p>
          <a:p>
            <a:pPr algn="r"/>
            <a:endParaRPr lang="ar-SA" b="1" dirty="0"/>
          </a:p>
          <a:p>
            <a:pPr algn="r"/>
            <a:r>
              <a:rPr lang="ar-SA" b="1" dirty="0"/>
              <a:t>ضع سيناريوهات افتراضية تتعلق بالتحديات المستقبلية، واطلب من المشاركين وضع استراتيجيات للتعامل معها. </a:t>
            </a:r>
          </a:p>
          <a:p>
            <a:pPr algn="r"/>
            <a:endParaRPr lang="ar-SA" b="1" dirty="0"/>
          </a:p>
          <a:p>
            <a:pPr algn="r"/>
            <a:endParaRPr lang="ar-SA" b="1" dirty="0"/>
          </a:p>
          <a:p>
            <a:pPr algn="r"/>
            <a:r>
              <a:rPr lang="ar-SA" b="1" dirty="0"/>
              <a:t>هذا يحفز التفكير الإبداعي ويشجع على التحليل العميق.</a:t>
            </a:r>
            <a:endParaRPr lang="ar-SA" dirty="0"/>
          </a:p>
        </p:txBody>
      </p:sp>
    </p:spTree>
    <p:extLst>
      <p:ext uri="{BB962C8B-B14F-4D97-AF65-F5344CB8AC3E}">
        <p14:creationId xmlns:p14="http://schemas.microsoft.com/office/powerpoint/2010/main" val="30847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516FA62-D413-2F1F-263D-1C1904A267F9}"/>
              </a:ext>
            </a:extLst>
          </p:cNvPr>
          <p:cNvSpPr txBox="1"/>
          <p:nvPr/>
        </p:nvSpPr>
        <p:spPr>
          <a:xfrm>
            <a:off x="4998347" y="710916"/>
            <a:ext cx="8644270" cy="523220"/>
          </a:xfrm>
          <a:prstGeom prst="rect">
            <a:avLst/>
          </a:prstGeom>
          <a:noFill/>
        </p:spPr>
        <p:txBody>
          <a:bodyPr wrap="square">
            <a:spAutoFit/>
          </a:bodyPr>
          <a:lstStyle/>
          <a:p>
            <a:pPr algn="ctr"/>
            <a:r>
              <a:rPr lang="ar-SA" sz="2800" dirty="0"/>
              <a:t>تطبيقات عملية</a:t>
            </a:r>
          </a:p>
        </p:txBody>
      </p:sp>
      <p:sp>
        <p:nvSpPr>
          <p:cNvPr id="8" name="مربع نص 7">
            <a:extLst>
              <a:ext uri="{FF2B5EF4-FFF2-40B4-BE49-F238E27FC236}">
                <a16:creationId xmlns:a16="http://schemas.microsoft.com/office/drawing/2014/main" id="{3E9C0190-2DCB-CF1D-AE61-C9F20C2D4E98}"/>
              </a:ext>
            </a:extLst>
          </p:cNvPr>
          <p:cNvSpPr txBox="1"/>
          <p:nvPr/>
        </p:nvSpPr>
        <p:spPr>
          <a:xfrm>
            <a:off x="1923796" y="2398027"/>
            <a:ext cx="8644270" cy="1477328"/>
          </a:xfrm>
          <a:prstGeom prst="rect">
            <a:avLst/>
          </a:prstGeom>
          <a:noFill/>
        </p:spPr>
        <p:txBody>
          <a:bodyPr wrap="square">
            <a:spAutoFit/>
          </a:bodyPr>
          <a:lstStyle/>
          <a:p>
            <a:pPr algn="r"/>
            <a:r>
              <a:rPr lang="ar-SA" b="1" dirty="0"/>
              <a:t>3- دراسة حالة:</a:t>
            </a:r>
          </a:p>
          <a:p>
            <a:pPr algn="r"/>
            <a:endParaRPr lang="ar-SA" b="1" dirty="0"/>
          </a:p>
          <a:p>
            <a:pPr algn="r"/>
            <a:r>
              <a:rPr lang="ar-SA" b="1" dirty="0"/>
              <a:t>قدم دراسة حالة قد واجهت تحديات استراتيجية وكيف نجحت في التغلب عليها.</a:t>
            </a:r>
          </a:p>
          <a:p>
            <a:pPr algn="r"/>
            <a:endParaRPr lang="ar-SA" b="1" dirty="0"/>
          </a:p>
          <a:p>
            <a:pPr algn="r"/>
            <a:r>
              <a:rPr lang="ar-SA" b="1" dirty="0"/>
              <a:t> يمكن للمشاركين مناقشة ما قاموا به وما يمكن أن يقوموا به بشكل مختلف.</a:t>
            </a:r>
            <a:endParaRPr lang="ar-SA" dirty="0"/>
          </a:p>
        </p:txBody>
      </p:sp>
    </p:spTree>
    <p:extLst>
      <p:ext uri="{BB962C8B-B14F-4D97-AF65-F5344CB8AC3E}">
        <p14:creationId xmlns:p14="http://schemas.microsoft.com/office/powerpoint/2010/main" val="200691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CE4F074-0E70-D172-B473-F6B5DF61DEB5}"/>
              </a:ext>
            </a:extLst>
          </p:cNvPr>
          <p:cNvSpPr txBox="1"/>
          <p:nvPr/>
        </p:nvSpPr>
        <p:spPr>
          <a:xfrm>
            <a:off x="6397257" y="826787"/>
            <a:ext cx="5794743" cy="584775"/>
          </a:xfrm>
          <a:prstGeom prst="rect">
            <a:avLst/>
          </a:prstGeom>
          <a:noFill/>
        </p:spPr>
        <p:txBody>
          <a:bodyPr wrap="square" rtlCol="1">
            <a:spAutoFit/>
          </a:bodyPr>
          <a:lstStyle/>
          <a:p>
            <a:r>
              <a:rPr lang="ar-SA" sz="3200" dirty="0"/>
              <a:t>تعريف التخطيط الاستراتيجي..</a:t>
            </a:r>
          </a:p>
        </p:txBody>
      </p:sp>
      <p:sp>
        <p:nvSpPr>
          <p:cNvPr id="6" name="عنوان 4">
            <a:extLst>
              <a:ext uri="{FF2B5EF4-FFF2-40B4-BE49-F238E27FC236}">
                <a16:creationId xmlns:a16="http://schemas.microsoft.com/office/drawing/2014/main" id="{77C2EE95-08F1-06AB-32FB-453489B0353B}"/>
              </a:ext>
            </a:extLst>
          </p:cNvPr>
          <p:cNvSpPr>
            <a:spLocks noGrp="1"/>
          </p:cNvSpPr>
          <p:nvPr>
            <p:ph type="ctrTitle"/>
          </p:nvPr>
        </p:nvSpPr>
        <p:spPr>
          <a:xfrm>
            <a:off x="2021770" y="2816429"/>
            <a:ext cx="8361229" cy="2098226"/>
          </a:xfrm>
        </p:spPr>
        <p:txBody>
          <a:bodyPr>
            <a:noAutofit/>
          </a:bodyPr>
          <a:lstStyle/>
          <a:p>
            <a:pPr>
              <a:lnSpc>
                <a:spcPct val="115000"/>
              </a:lnSpc>
              <a:spcBef>
                <a:spcPts val="2400"/>
              </a:spcBef>
            </a:pPr>
            <a:br>
              <a:rPr lang="ar-SA" sz="2400" dirty="0"/>
            </a:br>
            <a:br>
              <a:rPr lang="ar-SA" sz="2400" dirty="0"/>
            </a:br>
            <a:r>
              <a:rPr lang="en-US" sz="24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 </a:t>
            </a:r>
            <a:br>
              <a:rPr lang="en-US" sz="24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br>
            <a:r>
              <a:rPr lang="en-US" sz="2400" b="1" dirty="0" err="1">
                <a:effectLst/>
                <a:latin typeface="Tahoma "/>
                <a:ea typeface="MS Mincho" panose="02020609040205080304" pitchFamily="49" charset="-128"/>
                <a:cs typeface="Arial" panose="020B0604020202020204" pitchFamily="34" charset="0"/>
              </a:rPr>
              <a:t>التخطيط</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الاستراتيجي</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هو</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عملية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منظمة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تهدف</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إلى</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تحديد</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الأهداف</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بعيدة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المدى</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للمؤسسة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وتوجيهها</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نحو</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تحقيق</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تلك</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الأهداف</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يتم</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من</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خلاله</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تحليل</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البيئة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الداخلية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والخارجية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لتحديد</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الفرص</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والتهديدات</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المتاحة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ثم</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تحديد</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مسار</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ملائم</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لتنفيذ</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الاستراتيجيات</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التي</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تساعد</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في</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الوصول</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إلى</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تلك</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الأهداف</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كما</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يشمل</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التخطيط</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الاستراتيجي</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مراجعة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الرؤية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والرسالة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المؤسسية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وتعديلها</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حسب</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الحاجة</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لضمان</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توافق</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الأهداف</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مع</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التغيرات</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في</a:t>
            </a:r>
            <a:r>
              <a:rPr lang="en-US" sz="2400" b="1" dirty="0">
                <a:effectLst/>
                <a:latin typeface="Tahoma "/>
                <a:ea typeface="MS Mincho" panose="02020609040205080304" pitchFamily="49" charset="-128"/>
                <a:cs typeface="Arial" panose="020B0604020202020204" pitchFamily="34" charset="0"/>
              </a:rPr>
              <a:t> </a:t>
            </a:r>
            <a:r>
              <a:rPr lang="en-US" sz="2400" b="1" dirty="0" err="1">
                <a:effectLst/>
                <a:latin typeface="Tahoma "/>
                <a:ea typeface="MS Mincho" panose="02020609040205080304" pitchFamily="49" charset="-128"/>
                <a:cs typeface="Arial" panose="020B0604020202020204" pitchFamily="34" charset="0"/>
              </a:rPr>
              <a:t>السوق</a:t>
            </a:r>
            <a:r>
              <a:rPr lang="ar-SA" sz="2400" dirty="0"/>
              <a:t>.</a:t>
            </a:r>
          </a:p>
        </p:txBody>
      </p:sp>
    </p:spTree>
    <p:extLst>
      <p:ext uri="{BB962C8B-B14F-4D97-AF65-F5344CB8AC3E}">
        <p14:creationId xmlns:p14="http://schemas.microsoft.com/office/powerpoint/2010/main" val="295181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CE4F074-0E70-D172-B473-F6B5DF61DEB5}"/>
              </a:ext>
            </a:extLst>
          </p:cNvPr>
          <p:cNvSpPr txBox="1"/>
          <p:nvPr/>
        </p:nvSpPr>
        <p:spPr>
          <a:xfrm>
            <a:off x="6397257" y="826787"/>
            <a:ext cx="5794743" cy="584775"/>
          </a:xfrm>
          <a:prstGeom prst="rect">
            <a:avLst/>
          </a:prstGeom>
          <a:noFill/>
        </p:spPr>
        <p:txBody>
          <a:bodyPr wrap="square" rtlCol="1">
            <a:spAutoFit/>
          </a:bodyPr>
          <a:lstStyle/>
          <a:p>
            <a:r>
              <a:rPr lang="ar-SA" sz="3200" dirty="0"/>
              <a:t>مفهوم التخطيط الاستراتيجي: </a:t>
            </a:r>
          </a:p>
        </p:txBody>
      </p:sp>
      <p:sp>
        <p:nvSpPr>
          <p:cNvPr id="6" name="عنوان 4">
            <a:extLst>
              <a:ext uri="{FF2B5EF4-FFF2-40B4-BE49-F238E27FC236}">
                <a16:creationId xmlns:a16="http://schemas.microsoft.com/office/drawing/2014/main" id="{77C2EE95-08F1-06AB-32FB-453489B0353B}"/>
              </a:ext>
            </a:extLst>
          </p:cNvPr>
          <p:cNvSpPr>
            <a:spLocks noGrp="1"/>
          </p:cNvSpPr>
          <p:nvPr>
            <p:ph type="ctrTitle"/>
          </p:nvPr>
        </p:nvSpPr>
        <p:spPr>
          <a:xfrm>
            <a:off x="2141691" y="1961989"/>
            <a:ext cx="8361229" cy="2098226"/>
          </a:xfrm>
        </p:spPr>
        <p:txBody>
          <a:bodyPr>
            <a:normAutofit fontScale="90000"/>
          </a:bodyPr>
          <a:lstStyle/>
          <a:p>
            <a:pPr algn="r"/>
            <a:br>
              <a:rPr lang="ar-SA" sz="2800" dirty="0"/>
            </a:br>
            <a:br>
              <a:rPr lang="ar-SA" sz="2800" dirty="0"/>
            </a:br>
            <a:br>
              <a:rPr lang="ar-SA" sz="3600" dirty="0"/>
            </a:br>
            <a:br>
              <a:rPr lang="ar-SA" sz="2800" dirty="0"/>
            </a:br>
            <a:br>
              <a:rPr lang="ar-SA" sz="2700" dirty="0"/>
            </a:br>
            <a:r>
              <a:rPr lang="ar-SA" sz="2700" dirty="0"/>
              <a:t>- عملية منهجية لتحديد الأهداف بعيدة المدى.</a:t>
            </a:r>
            <a:br>
              <a:rPr lang="ar-SA" sz="2700" dirty="0"/>
            </a:br>
            <a:r>
              <a:rPr lang="ar-SA" sz="2700" dirty="0"/>
              <a:t>- تحليل البيئة الداخلية والخارجية لتحقيق الأهداف.  </a:t>
            </a:r>
            <a:br>
              <a:rPr lang="ar-SA" sz="2700" dirty="0"/>
            </a:br>
            <a:r>
              <a:rPr lang="ar-SA" sz="2700" dirty="0"/>
              <a:t>- تحديد المسار الأنسب للوصول إلى الأهداف.</a:t>
            </a:r>
          </a:p>
        </p:txBody>
      </p:sp>
    </p:spTree>
    <p:extLst>
      <p:ext uri="{BB962C8B-B14F-4D97-AF65-F5344CB8AC3E}">
        <p14:creationId xmlns:p14="http://schemas.microsoft.com/office/powerpoint/2010/main" val="76967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7DAF58D6-BFD0-77F6-C6B4-11C2215A978B}"/>
              </a:ext>
            </a:extLst>
          </p:cNvPr>
          <p:cNvSpPr txBox="1"/>
          <p:nvPr/>
        </p:nvSpPr>
        <p:spPr>
          <a:xfrm>
            <a:off x="6397257" y="826787"/>
            <a:ext cx="5794743" cy="584775"/>
          </a:xfrm>
          <a:prstGeom prst="rect">
            <a:avLst/>
          </a:prstGeom>
          <a:noFill/>
        </p:spPr>
        <p:txBody>
          <a:bodyPr wrap="square" rtlCol="1">
            <a:spAutoFit/>
          </a:bodyPr>
          <a:lstStyle/>
          <a:p>
            <a:r>
              <a:rPr lang="ar-SA" sz="3200" dirty="0"/>
              <a:t>فوائد التخطيط الاستراتيجي..</a:t>
            </a:r>
          </a:p>
        </p:txBody>
      </p:sp>
      <p:sp>
        <p:nvSpPr>
          <p:cNvPr id="8" name="مربع نص 7">
            <a:extLst>
              <a:ext uri="{FF2B5EF4-FFF2-40B4-BE49-F238E27FC236}">
                <a16:creationId xmlns:a16="http://schemas.microsoft.com/office/drawing/2014/main" id="{A3554DD6-BC61-3CEA-7C8E-F8CF2CE9021C}"/>
              </a:ext>
            </a:extLst>
          </p:cNvPr>
          <p:cNvSpPr txBox="1"/>
          <p:nvPr/>
        </p:nvSpPr>
        <p:spPr>
          <a:xfrm>
            <a:off x="1829004" y="1351508"/>
            <a:ext cx="9136506" cy="4154984"/>
          </a:xfrm>
          <a:prstGeom prst="rect">
            <a:avLst/>
          </a:prstGeom>
          <a:noFill/>
        </p:spPr>
        <p:txBody>
          <a:bodyPr wrap="square">
            <a:spAutoFit/>
          </a:bodyPr>
          <a:lstStyle/>
          <a:p>
            <a:pPr marL="285750" indent="-285750" algn="justLow" rtl="1">
              <a:buFontTx/>
              <a:buChar char="-"/>
            </a:pPr>
            <a:endParaRPr lang="ar-SA" sz="2400" dirty="0"/>
          </a:p>
          <a:p>
            <a:pPr marL="285750" indent="-285750" algn="justLow" rtl="1">
              <a:buFontTx/>
              <a:buChar char="-"/>
            </a:pPr>
            <a:r>
              <a:rPr lang="ar-SA" sz="2400" dirty="0"/>
              <a:t>1. توفير رؤية واضحة للمستقبل: يساعد المؤسسات على فهم الاتجاه الذي تسعى إلى الوصول إليه وتحديد ما يجب فعله لتحقيقه.</a:t>
            </a:r>
          </a:p>
          <a:p>
            <a:pPr marL="285750" indent="-285750" algn="justLow" rtl="1">
              <a:buFontTx/>
              <a:buChar char="-"/>
            </a:pPr>
            <a:r>
              <a:rPr lang="ar-SA" sz="2400" dirty="0"/>
              <a:t>2. تعزيز القدرة على التكيف: يساعد المؤسسات على تطوير استراتيجيات للتعامل مع التغيرات في البيئة الاقتصادية أو التكنولوجية أو التنافسية.</a:t>
            </a:r>
          </a:p>
          <a:p>
            <a:pPr marL="285750" indent="-285750" algn="justLow" rtl="1">
              <a:buFontTx/>
              <a:buChar char="-"/>
            </a:pPr>
            <a:r>
              <a:rPr lang="ar-SA" sz="2400" dirty="0"/>
              <a:t>3. تحسين كفاءة استخدام الموارد: من خلال التخطيط يمكن للمؤسسة تحقيق أقصى استفادة من مواردها المتاحة سواء كانت مالية أو بشرية.</a:t>
            </a:r>
          </a:p>
          <a:p>
            <a:pPr marL="285750" indent="-285750" algn="justLow" rtl="1">
              <a:buFontTx/>
              <a:buChar char="-"/>
            </a:pPr>
            <a:r>
              <a:rPr lang="ar-SA" sz="2400" dirty="0"/>
              <a:t>4. دعم اتخاذ القرارات المدروسة: يوفر التخطيط الاستراتيجي إطارًا يمكن من خلاله اتخاذ قرارات قائمة على بيانات وتحليل دقيق</a:t>
            </a:r>
          </a:p>
        </p:txBody>
      </p:sp>
    </p:spTree>
    <p:extLst>
      <p:ext uri="{BB962C8B-B14F-4D97-AF65-F5344CB8AC3E}">
        <p14:creationId xmlns:p14="http://schemas.microsoft.com/office/powerpoint/2010/main" val="106009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72E8E5-26F8-344D-C57E-9772B09EB244}"/>
              </a:ext>
            </a:extLst>
          </p:cNvPr>
          <p:cNvSpPr>
            <a:spLocks noGrp="1"/>
          </p:cNvSpPr>
          <p:nvPr>
            <p:ph type="ctrTitle"/>
          </p:nvPr>
        </p:nvSpPr>
        <p:spPr>
          <a:xfrm>
            <a:off x="1611443" y="3213216"/>
            <a:ext cx="9129261" cy="2098226"/>
          </a:xfrm>
        </p:spPr>
        <p:txBody>
          <a:bodyPr/>
          <a:lstStyle/>
          <a:p>
            <a:pPr algn="r"/>
            <a:br>
              <a:rPr lang="ar-SA" sz="2500" dirty="0"/>
            </a:br>
            <a:r>
              <a:rPr lang="ar-SA" sz="2400" dirty="0"/>
              <a:t>1. نقص البيانات والمعلومات الدقيقة: يصعب على المؤسسات وضع خطط استراتيجية في حالة نقص البيانات أو عدم توفرها.</a:t>
            </a:r>
            <a:br>
              <a:rPr lang="ar-SA" sz="2400" dirty="0"/>
            </a:br>
            <a:r>
              <a:rPr lang="ar-SA" sz="2400" dirty="0"/>
              <a:t>2. مقاومة التغيير: تواجه المؤسسات في بعض الأحيان مقاومة من الأفراد أو الأقسام المختلفة عند محاولة تنفيذ تغييرات استراتيجية.</a:t>
            </a:r>
            <a:br>
              <a:rPr lang="ar-SA" sz="2400" dirty="0"/>
            </a:br>
            <a:r>
              <a:rPr lang="ar-SA" sz="2400" dirty="0"/>
              <a:t>3. عدم وضوح الأهداف: الأهداف الغامضة أو غير المحددة بشكل جيد تجعل من الصعب تطوير استراتيجيات فعالة.</a:t>
            </a:r>
            <a:br>
              <a:rPr lang="ar-SA" sz="2400" dirty="0"/>
            </a:br>
            <a:r>
              <a:rPr lang="ar-SA" sz="2400" dirty="0"/>
              <a:t>4. ضعف القيادة: تؤثر القيادة الضعيفة على التزام الإدارة بتنفيذ التخطيط الاستراتيجي.</a:t>
            </a:r>
            <a:br>
              <a:rPr lang="ar-SA" sz="2400" dirty="0"/>
            </a:br>
            <a:r>
              <a:rPr lang="ar-SA" sz="2400" dirty="0"/>
              <a:t>عناصر النجاح في التخطيط الاستراتيجي</a:t>
            </a:r>
          </a:p>
        </p:txBody>
      </p:sp>
      <p:sp>
        <p:nvSpPr>
          <p:cNvPr id="5" name="مربع نص 4">
            <a:extLst>
              <a:ext uri="{FF2B5EF4-FFF2-40B4-BE49-F238E27FC236}">
                <a16:creationId xmlns:a16="http://schemas.microsoft.com/office/drawing/2014/main" id="{3C798194-C91B-DD7F-97DD-899D1CFD021E}"/>
              </a:ext>
            </a:extLst>
          </p:cNvPr>
          <p:cNvSpPr txBox="1"/>
          <p:nvPr/>
        </p:nvSpPr>
        <p:spPr>
          <a:xfrm>
            <a:off x="6397257" y="826787"/>
            <a:ext cx="5794743" cy="584775"/>
          </a:xfrm>
          <a:prstGeom prst="rect">
            <a:avLst/>
          </a:prstGeom>
          <a:noFill/>
        </p:spPr>
        <p:txBody>
          <a:bodyPr wrap="square" rtlCol="1">
            <a:spAutoFit/>
          </a:bodyPr>
          <a:lstStyle/>
          <a:p>
            <a:r>
              <a:rPr lang="ar-SA" sz="3200" dirty="0"/>
              <a:t>معوقات التخطيط الاستراتيجي</a:t>
            </a:r>
          </a:p>
        </p:txBody>
      </p:sp>
    </p:spTree>
    <p:extLst>
      <p:ext uri="{BB962C8B-B14F-4D97-AF65-F5344CB8AC3E}">
        <p14:creationId xmlns:p14="http://schemas.microsoft.com/office/powerpoint/2010/main" val="372759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a:extLst>
              <a:ext uri="{FF2B5EF4-FFF2-40B4-BE49-F238E27FC236}">
                <a16:creationId xmlns:a16="http://schemas.microsoft.com/office/drawing/2014/main" id="{4A1B0094-20DA-B981-86D8-D38CDE68CDDC}"/>
              </a:ext>
            </a:extLst>
          </p:cNvPr>
          <p:cNvSpPr>
            <a:spLocks noGrp="1"/>
          </p:cNvSpPr>
          <p:nvPr>
            <p:ph type="dt" sz="half" idx="10"/>
          </p:nvPr>
        </p:nvSpPr>
        <p:spPr/>
        <p:txBody>
          <a:bodyPr/>
          <a:lstStyle/>
          <a:p>
            <a:fld id="{B15B660E-038F-4F93-BD3C-E796088698AA}" type="datetime1">
              <a:rPr lang="ar-SA" smtClean="0"/>
              <a:t>29/03/46</a:t>
            </a:fld>
            <a:endParaRPr lang="en-US" dirty="0"/>
          </a:p>
        </p:txBody>
      </p:sp>
      <p:sp>
        <p:nvSpPr>
          <p:cNvPr id="5" name="مربع نص 4">
            <a:extLst>
              <a:ext uri="{FF2B5EF4-FFF2-40B4-BE49-F238E27FC236}">
                <a16:creationId xmlns:a16="http://schemas.microsoft.com/office/drawing/2014/main" id="{64B858F8-B3E3-D487-FB5B-721BF604D5CC}"/>
              </a:ext>
            </a:extLst>
          </p:cNvPr>
          <p:cNvSpPr txBox="1"/>
          <p:nvPr/>
        </p:nvSpPr>
        <p:spPr>
          <a:xfrm>
            <a:off x="4674783" y="614137"/>
            <a:ext cx="6850910" cy="584775"/>
          </a:xfrm>
          <a:prstGeom prst="rect">
            <a:avLst/>
          </a:prstGeom>
          <a:noFill/>
        </p:spPr>
        <p:txBody>
          <a:bodyPr wrap="square" rtlCol="1">
            <a:spAutoFit/>
          </a:bodyPr>
          <a:lstStyle/>
          <a:p>
            <a:r>
              <a:rPr lang="ar-SA" sz="3200" dirty="0"/>
              <a:t>عناصر النجاح في التخطيط الاستراتيجي</a:t>
            </a:r>
          </a:p>
        </p:txBody>
      </p:sp>
      <p:sp>
        <p:nvSpPr>
          <p:cNvPr id="7" name="مربع نص 6">
            <a:extLst>
              <a:ext uri="{FF2B5EF4-FFF2-40B4-BE49-F238E27FC236}">
                <a16:creationId xmlns:a16="http://schemas.microsoft.com/office/drawing/2014/main" id="{1C6638ED-61CC-D0D8-14E6-5BC030AB0C40}"/>
              </a:ext>
            </a:extLst>
          </p:cNvPr>
          <p:cNvSpPr txBox="1"/>
          <p:nvPr/>
        </p:nvSpPr>
        <p:spPr>
          <a:xfrm>
            <a:off x="1783830" y="1854699"/>
            <a:ext cx="8619343" cy="3416320"/>
          </a:xfrm>
          <a:prstGeom prst="rect">
            <a:avLst/>
          </a:prstGeom>
          <a:noFill/>
        </p:spPr>
        <p:txBody>
          <a:bodyPr wrap="square">
            <a:spAutoFit/>
          </a:bodyPr>
          <a:lstStyle/>
          <a:p>
            <a:pPr algn="r"/>
            <a:endParaRPr lang="ar-SA" sz="2400" dirty="0"/>
          </a:p>
          <a:p>
            <a:pPr algn="r"/>
            <a:r>
              <a:rPr lang="ar-SA" sz="2400" dirty="0"/>
              <a:t>1. التزام الإدارة العليا: يجب أن تكون الإدارة العليا ملتزمة بتطبيق الاستراتيجية لضمان نجاحها.</a:t>
            </a:r>
          </a:p>
          <a:p>
            <a:pPr algn="r"/>
            <a:r>
              <a:rPr lang="ar-SA" sz="2400" dirty="0"/>
              <a:t>2. وضوح الرؤية والأهداف: يجب أن تكون الرؤية واضحة للجميع، والأهداف محددة وقابلة للقياس.</a:t>
            </a:r>
          </a:p>
          <a:p>
            <a:pPr algn="r"/>
            <a:r>
              <a:rPr lang="ar-SA" sz="2400" dirty="0"/>
              <a:t>3. قدرة المؤسسة على التكيف: تحتاج المؤسسات إلى مرونة في مواجهة التغيرات في البيئة الخارجية.</a:t>
            </a:r>
          </a:p>
          <a:p>
            <a:pPr algn="r"/>
            <a:r>
              <a:rPr lang="ar-SA" sz="2400" dirty="0"/>
              <a:t>4. امتلاك الموارد اللازمة: يجب أن تكون الموارد المالية والبشرية متاحة لضمان تحقيق الأهداف الاستراتيجية</a:t>
            </a:r>
          </a:p>
        </p:txBody>
      </p:sp>
    </p:spTree>
    <p:extLst>
      <p:ext uri="{BB962C8B-B14F-4D97-AF65-F5344CB8AC3E}">
        <p14:creationId xmlns:p14="http://schemas.microsoft.com/office/powerpoint/2010/main" val="351496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a:extLst>
              <a:ext uri="{FF2B5EF4-FFF2-40B4-BE49-F238E27FC236}">
                <a16:creationId xmlns:a16="http://schemas.microsoft.com/office/drawing/2014/main" id="{DFB58C34-08F3-1719-30CE-5840818BC932}"/>
              </a:ext>
            </a:extLst>
          </p:cNvPr>
          <p:cNvSpPr>
            <a:spLocks noGrp="1"/>
          </p:cNvSpPr>
          <p:nvPr>
            <p:ph type="dt" sz="half" idx="10"/>
          </p:nvPr>
        </p:nvSpPr>
        <p:spPr/>
        <p:txBody>
          <a:bodyPr/>
          <a:lstStyle/>
          <a:p>
            <a:fld id="{B15B660E-038F-4F93-BD3C-E796088698AA}" type="datetime1">
              <a:rPr lang="ar-SA" smtClean="0"/>
              <a:t>29/03/46</a:t>
            </a:fld>
            <a:endParaRPr lang="en-US" dirty="0"/>
          </a:p>
        </p:txBody>
      </p:sp>
      <p:sp>
        <p:nvSpPr>
          <p:cNvPr id="5" name="مربع نص 4">
            <a:extLst>
              <a:ext uri="{FF2B5EF4-FFF2-40B4-BE49-F238E27FC236}">
                <a16:creationId xmlns:a16="http://schemas.microsoft.com/office/drawing/2014/main" id="{FF32072A-78B3-329F-C1F9-EEB36CB4B14C}"/>
              </a:ext>
            </a:extLst>
          </p:cNvPr>
          <p:cNvSpPr txBox="1"/>
          <p:nvPr/>
        </p:nvSpPr>
        <p:spPr>
          <a:xfrm>
            <a:off x="4674783" y="614137"/>
            <a:ext cx="6850910" cy="584775"/>
          </a:xfrm>
          <a:prstGeom prst="rect">
            <a:avLst/>
          </a:prstGeom>
          <a:noFill/>
        </p:spPr>
        <p:txBody>
          <a:bodyPr wrap="square" rtlCol="1">
            <a:spAutoFit/>
          </a:bodyPr>
          <a:lstStyle/>
          <a:p>
            <a:r>
              <a:rPr lang="ar-SA" sz="3200" dirty="0"/>
              <a:t>أساليب التخطيط الاستراتيجي</a:t>
            </a:r>
          </a:p>
        </p:txBody>
      </p:sp>
      <p:sp>
        <p:nvSpPr>
          <p:cNvPr id="7" name="مربع نص 6">
            <a:extLst>
              <a:ext uri="{FF2B5EF4-FFF2-40B4-BE49-F238E27FC236}">
                <a16:creationId xmlns:a16="http://schemas.microsoft.com/office/drawing/2014/main" id="{87F80368-5E72-035A-FE45-EAA75243BDC9}"/>
              </a:ext>
            </a:extLst>
          </p:cNvPr>
          <p:cNvSpPr txBox="1"/>
          <p:nvPr/>
        </p:nvSpPr>
        <p:spPr>
          <a:xfrm>
            <a:off x="3328862" y="1644972"/>
            <a:ext cx="7222165" cy="923330"/>
          </a:xfrm>
          <a:prstGeom prst="rect">
            <a:avLst/>
          </a:prstGeom>
          <a:noFill/>
        </p:spPr>
        <p:txBody>
          <a:bodyPr wrap="square">
            <a:spAutoFit/>
          </a:bodyPr>
          <a:lstStyle/>
          <a:p>
            <a:pPr algn="r" rtl="1"/>
            <a:endParaRPr lang="ar-SA" dirty="0"/>
          </a:p>
          <a:p>
            <a:pPr algn="r" rtl="1"/>
            <a:r>
              <a:rPr lang="ar-SA" dirty="0"/>
              <a:t> - تحليل </a:t>
            </a:r>
            <a:r>
              <a:rPr lang="en-US" dirty="0"/>
              <a:t>SWOT )</a:t>
            </a:r>
            <a:r>
              <a:rPr lang="ar-SA" dirty="0"/>
              <a:t>) نقاط القوة، الضعف، الفرص، التهديدات).  </a:t>
            </a:r>
          </a:p>
          <a:p>
            <a:pPr marL="285750" indent="-285750" algn="r" rtl="1">
              <a:buFontTx/>
              <a:buChar char="-"/>
            </a:pPr>
            <a:r>
              <a:rPr lang="ar-SA" dirty="0"/>
              <a:t>تحليل </a:t>
            </a:r>
            <a:r>
              <a:rPr lang="en-US" dirty="0"/>
              <a:t>(PEST )</a:t>
            </a:r>
            <a:r>
              <a:rPr lang="ar-SA" dirty="0"/>
              <a:t>السياسي، الاقتصادي، الاجتماعي، التكنولوجي</a:t>
            </a:r>
          </a:p>
        </p:txBody>
      </p:sp>
      <p:pic>
        <p:nvPicPr>
          <p:cNvPr id="6" name="صورة 5">
            <a:extLst>
              <a:ext uri="{FF2B5EF4-FFF2-40B4-BE49-F238E27FC236}">
                <a16:creationId xmlns:a16="http://schemas.microsoft.com/office/drawing/2014/main" id="{25D77EAE-7D1D-D7A0-3220-051BB4D91EFE}"/>
              </a:ext>
            </a:extLst>
          </p:cNvPr>
          <p:cNvPicPr>
            <a:picLocks noChangeAspect="1"/>
          </p:cNvPicPr>
          <p:nvPr/>
        </p:nvPicPr>
        <p:blipFill>
          <a:blip r:embed="rId2"/>
          <a:stretch>
            <a:fillRect/>
          </a:stretch>
        </p:blipFill>
        <p:spPr>
          <a:xfrm>
            <a:off x="2253791" y="3198526"/>
            <a:ext cx="4599133" cy="2584128"/>
          </a:xfrm>
          <a:prstGeom prst="rect">
            <a:avLst/>
          </a:prstGeom>
        </p:spPr>
      </p:pic>
    </p:spTree>
    <p:extLst>
      <p:ext uri="{BB962C8B-B14F-4D97-AF65-F5344CB8AC3E}">
        <p14:creationId xmlns:p14="http://schemas.microsoft.com/office/powerpoint/2010/main" val="368343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a:extLst>
              <a:ext uri="{FF2B5EF4-FFF2-40B4-BE49-F238E27FC236}">
                <a16:creationId xmlns:a16="http://schemas.microsoft.com/office/drawing/2014/main" id="{DFB58C34-08F3-1719-30CE-5840818BC932}"/>
              </a:ext>
            </a:extLst>
          </p:cNvPr>
          <p:cNvSpPr>
            <a:spLocks noGrp="1"/>
          </p:cNvSpPr>
          <p:nvPr>
            <p:ph type="dt" sz="half" idx="10"/>
          </p:nvPr>
        </p:nvSpPr>
        <p:spPr/>
        <p:txBody>
          <a:bodyPr/>
          <a:lstStyle/>
          <a:p>
            <a:fld id="{B15B660E-038F-4F93-BD3C-E796088698AA}" type="datetime1">
              <a:rPr lang="ar-SA" smtClean="0"/>
              <a:t>29/03/46</a:t>
            </a:fld>
            <a:endParaRPr lang="en-US" dirty="0"/>
          </a:p>
        </p:txBody>
      </p:sp>
      <p:sp>
        <p:nvSpPr>
          <p:cNvPr id="5" name="مربع نص 4">
            <a:extLst>
              <a:ext uri="{FF2B5EF4-FFF2-40B4-BE49-F238E27FC236}">
                <a16:creationId xmlns:a16="http://schemas.microsoft.com/office/drawing/2014/main" id="{FF32072A-78B3-329F-C1F9-EEB36CB4B14C}"/>
              </a:ext>
            </a:extLst>
          </p:cNvPr>
          <p:cNvSpPr txBox="1"/>
          <p:nvPr/>
        </p:nvSpPr>
        <p:spPr>
          <a:xfrm>
            <a:off x="5686619" y="599147"/>
            <a:ext cx="6850910" cy="584775"/>
          </a:xfrm>
          <a:prstGeom prst="rect">
            <a:avLst/>
          </a:prstGeom>
          <a:noFill/>
        </p:spPr>
        <p:txBody>
          <a:bodyPr wrap="square" rtlCol="1">
            <a:spAutoFit/>
          </a:bodyPr>
          <a:lstStyle/>
          <a:p>
            <a:r>
              <a:rPr lang="ar-SA" sz="3200" dirty="0"/>
              <a:t>مراحل التخطيط الاستراتيجي</a:t>
            </a:r>
          </a:p>
        </p:txBody>
      </p:sp>
      <p:sp>
        <p:nvSpPr>
          <p:cNvPr id="7" name="مربع نص 6">
            <a:extLst>
              <a:ext uri="{FF2B5EF4-FFF2-40B4-BE49-F238E27FC236}">
                <a16:creationId xmlns:a16="http://schemas.microsoft.com/office/drawing/2014/main" id="{87F80368-5E72-035A-FE45-EAA75243BDC9}"/>
              </a:ext>
            </a:extLst>
          </p:cNvPr>
          <p:cNvSpPr txBox="1"/>
          <p:nvPr/>
        </p:nvSpPr>
        <p:spPr>
          <a:xfrm>
            <a:off x="1491520" y="1919301"/>
            <a:ext cx="9428813" cy="3416320"/>
          </a:xfrm>
          <a:prstGeom prst="rect">
            <a:avLst/>
          </a:prstGeom>
          <a:noFill/>
        </p:spPr>
        <p:txBody>
          <a:bodyPr wrap="square">
            <a:spAutoFit/>
          </a:bodyPr>
          <a:lstStyle/>
          <a:p>
            <a:pPr algn="r" rtl="1"/>
            <a:endParaRPr lang="ar-SA" sz="2400" dirty="0"/>
          </a:p>
          <a:p>
            <a:pPr algn="r" rtl="1"/>
            <a:r>
              <a:rPr lang="ar-SA" sz="2400" dirty="0"/>
              <a:t>1. التحليل البيئي: دراسة البيئة الداخلية والخارجية.</a:t>
            </a:r>
          </a:p>
          <a:p>
            <a:pPr algn="r" rtl="1"/>
            <a:r>
              <a:rPr lang="ar-SA" sz="2400" dirty="0"/>
              <a:t>2. تحديد الرؤية والرسالة: وضع رؤية وهدف واضحين للمؤسسة.</a:t>
            </a:r>
          </a:p>
          <a:p>
            <a:pPr algn="r" rtl="1"/>
            <a:r>
              <a:rPr lang="ar-SA" sz="2400" dirty="0"/>
              <a:t>3. وضع الأهداف الاستراتيجية: تحديد الأهداف بعيدة المدى.</a:t>
            </a:r>
          </a:p>
          <a:p>
            <a:pPr algn="r" rtl="1"/>
            <a:r>
              <a:rPr lang="ar-SA" sz="2400" dirty="0"/>
              <a:t>4. تصميم الاستراتيجيات: تطوير خطط واستراتيجيات لتحقيق الأهداف.</a:t>
            </a:r>
          </a:p>
          <a:p>
            <a:pPr algn="r" rtl="1"/>
            <a:r>
              <a:rPr lang="ar-SA" sz="2400" dirty="0"/>
              <a:t>5. تنفيذ الاستراتيجيات: تحويل الخطط إلى أفعال وتنفيذها على أرض الواقع.</a:t>
            </a:r>
          </a:p>
          <a:p>
            <a:pPr algn="r" rtl="1"/>
            <a:r>
              <a:rPr lang="ar-SA" sz="2400" dirty="0"/>
              <a:t>6. تقييم الأداء: قياس مدى التقدم في تحقيق الأهداف وتعديل الاستراتيجيات عند الحاجة.</a:t>
            </a:r>
          </a:p>
          <a:p>
            <a:pPr algn="r" rtl="1"/>
            <a:r>
              <a:rPr lang="ar-SA" sz="2400" dirty="0"/>
              <a:t>إعداد البرامج والموازنات</a:t>
            </a:r>
          </a:p>
        </p:txBody>
      </p:sp>
    </p:spTree>
    <p:extLst>
      <p:ext uri="{BB962C8B-B14F-4D97-AF65-F5344CB8AC3E}">
        <p14:creationId xmlns:p14="http://schemas.microsoft.com/office/powerpoint/2010/main" val="176295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FF32072A-78B3-329F-C1F9-EEB36CB4B14C}"/>
              </a:ext>
            </a:extLst>
          </p:cNvPr>
          <p:cNvSpPr txBox="1"/>
          <p:nvPr/>
        </p:nvSpPr>
        <p:spPr>
          <a:xfrm>
            <a:off x="4674783" y="614137"/>
            <a:ext cx="6850910" cy="584775"/>
          </a:xfrm>
          <a:prstGeom prst="rect">
            <a:avLst/>
          </a:prstGeom>
          <a:noFill/>
        </p:spPr>
        <p:txBody>
          <a:bodyPr wrap="square" rtlCol="1">
            <a:spAutoFit/>
          </a:bodyPr>
          <a:lstStyle/>
          <a:p>
            <a:pPr algn="r"/>
            <a:r>
              <a:rPr lang="ar-SA" sz="3200" dirty="0"/>
              <a:t>إعداد البرامج والموازنات:</a:t>
            </a:r>
          </a:p>
        </p:txBody>
      </p:sp>
      <p:sp>
        <p:nvSpPr>
          <p:cNvPr id="7" name="مربع نص 6">
            <a:extLst>
              <a:ext uri="{FF2B5EF4-FFF2-40B4-BE49-F238E27FC236}">
                <a16:creationId xmlns:a16="http://schemas.microsoft.com/office/drawing/2014/main" id="{87F80368-5E72-035A-FE45-EAA75243BDC9}"/>
              </a:ext>
            </a:extLst>
          </p:cNvPr>
          <p:cNvSpPr txBox="1"/>
          <p:nvPr/>
        </p:nvSpPr>
        <p:spPr>
          <a:xfrm>
            <a:off x="1778549" y="2400889"/>
            <a:ext cx="8634901" cy="2400657"/>
          </a:xfrm>
          <a:prstGeom prst="rect">
            <a:avLst/>
          </a:prstGeom>
          <a:noFill/>
        </p:spPr>
        <p:txBody>
          <a:bodyPr wrap="square">
            <a:spAutoFit/>
          </a:bodyPr>
          <a:lstStyle/>
          <a:p>
            <a:pPr algn="r"/>
            <a:endParaRPr lang="ar-SA" sz="2500" dirty="0"/>
          </a:p>
          <a:p>
            <a:pPr algn="r"/>
            <a:r>
              <a:rPr lang="ar-SA" sz="2500" dirty="0"/>
              <a:t>تعد البرامج والموازنات جزءًا مهمًا من التخطيط الاستراتيجي، حيث تساعد في تحويل الأهداف الاستراتيجية إلى خطط تنفيذية, من خلال إعداد الموازنات، يتم تخصيص الموارد المالية والبشرية اللازمة لتحقيق تلك الأهداف. كما يتم استخدام الموازنات كأداة لتقييم الأداء ومقارنة النتائج الفعلية بما تم التخطيط له.</a:t>
            </a:r>
          </a:p>
        </p:txBody>
      </p:sp>
    </p:spTree>
    <p:extLst>
      <p:ext uri="{BB962C8B-B14F-4D97-AF65-F5344CB8AC3E}">
        <p14:creationId xmlns:p14="http://schemas.microsoft.com/office/powerpoint/2010/main" val="572335432"/>
      </p:ext>
    </p:extLst>
  </p:cSld>
  <p:clrMapOvr>
    <a:masterClrMapping/>
  </p:clrMapOvr>
</p:sld>
</file>

<file path=ppt/theme/theme1.xml><?xml version="1.0" encoding="utf-8"?>
<a:theme xmlns:a="http://schemas.openxmlformats.org/drawingml/2006/main" name="قص">
  <a:themeElements>
    <a:clrScheme name="قص">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قص">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قص">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TM10001105[[fn=قص]]</Template>
  <TotalTime>84</TotalTime>
  <Words>696</Words>
  <Application>Microsoft Office PowerPoint</Application>
  <PresentationFormat>شاشة عريضة</PresentationFormat>
  <Paragraphs>62</Paragraphs>
  <Slides>14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Calibri</vt:lpstr>
      <vt:lpstr>Franklin Gothic Book</vt:lpstr>
      <vt:lpstr>Tahoma</vt:lpstr>
      <vt:lpstr>Tahoma </vt:lpstr>
      <vt:lpstr>قص</vt:lpstr>
      <vt:lpstr>التخطيط الاستراتيجي</vt:lpstr>
      <vt:lpstr>    التخطيط الاستراتيجي هو عملية منظمة تهدف إلى تحديد الأهداف بعيدة المدى للمؤسسة وتوجيهها نحو تحقيق تلك الأهداف. يتم من خلاله تحليل البيئة الداخلية والخارجية لتحديد الفرص والتهديدات المتاحة، ثم تحديد مسار ملائم لتنفيذ الاستراتيجيات التي تساعد في الوصول إلى تلك الأهداف. كما يشمل التخطيط الاستراتيجي مراجعة الرؤية والرسالة المؤسسية وتعديلها حسب الحاجة لضمان توافق الأهداف مع التغيرات في السوق.</vt:lpstr>
      <vt:lpstr>     - عملية منهجية لتحديد الأهداف بعيدة المدى. - تحليل البيئة الداخلية والخارجية لتحقيق الأهداف.   - تحديد المسار الأنسب للوصول إلى الأهداف.</vt:lpstr>
      <vt:lpstr>عرض تقديمي في PowerPoint</vt:lpstr>
      <vt:lpstr> 1. نقص البيانات والمعلومات الدقيقة: يصعب على المؤسسات وضع خطط استراتيجية في حالة نقص البيانات أو عدم توفرها. 2. مقاومة التغيير: تواجه المؤسسات في بعض الأحيان مقاومة من الأفراد أو الأقسام المختلفة عند محاولة تنفيذ تغييرات استراتيجية. 3. عدم وضوح الأهداف: الأهداف الغامضة أو غير المحددة بشكل جيد تجعل من الصعب تطوير استراتيجيات فعالة. 4. ضعف القيادة: تؤثر القيادة الضعيفة على التزام الإدارة بتنفيذ التخطيط الاستراتيجي. عناصر النجاح في التخطيط الاستراتيجي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jawaher alabkarem</dc:creator>
  <cp:lastModifiedBy>jawaher alabdulkarim</cp:lastModifiedBy>
  <cp:revision>4</cp:revision>
  <dcterms:created xsi:type="dcterms:W3CDTF">2024-09-16T13:51:26Z</dcterms:created>
  <dcterms:modified xsi:type="dcterms:W3CDTF">2024-10-02T10:10:35Z</dcterms:modified>
</cp:coreProperties>
</file>